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61" r:id="rId4"/>
    <p:sldId id="292" r:id="rId5"/>
    <p:sldId id="274" r:id="rId6"/>
    <p:sldId id="287" r:id="rId7"/>
    <p:sldId id="263" r:id="rId8"/>
    <p:sldId id="260" r:id="rId9"/>
    <p:sldId id="281" r:id="rId10"/>
    <p:sldId id="290" r:id="rId11"/>
    <p:sldId id="266" r:id="rId12"/>
    <p:sldId id="262" r:id="rId13"/>
    <p:sldId id="271" r:id="rId14"/>
    <p:sldId id="264" r:id="rId15"/>
    <p:sldId id="288" r:id="rId16"/>
    <p:sldId id="265" r:id="rId17"/>
    <p:sldId id="267" r:id="rId18"/>
    <p:sldId id="259" r:id="rId19"/>
    <p:sldId id="270" r:id="rId20"/>
    <p:sldId id="268" r:id="rId21"/>
    <p:sldId id="280" r:id="rId22"/>
    <p:sldId id="258" r:id="rId23"/>
    <p:sldId id="282" r:id="rId24"/>
    <p:sldId id="275" r:id="rId25"/>
    <p:sldId id="276" r:id="rId26"/>
    <p:sldId id="277" r:id="rId27"/>
    <p:sldId id="291" r:id="rId28"/>
    <p:sldId id="278" r:id="rId29"/>
    <p:sldId id="279" r:id="rId30"/>
    <p:sldId id="283" r:id="rId31"/>
    <p:sldId id="284" r:id="rId32"/>
    <p:sldId id="273" r:id="rId33"/>
    <p:sldId id="286"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5"/>
    <p:restoredTop sz="79241"/>
  </p:normalViewPr>
  <p:slideViewPr>
    <p:cSldViewPr snapToGrid="0" snapToObjects="1">
      <p:cViewPr varScale="1">
        <p:scale>
          <a:sx n="104" d="100"/>
          <a:sy n="104" d="100"/>
        </p:scale>
        <p:origin x="1792" y="192"/>
      </p:cViewPr>
      <p:guideLst/>
    </p:cSldViewPr>
  </p:slideViewPr>
  <p:notesTextViewPr>
    <p:cViewPr>
      <p:scale>
        <a:sx n="1" d="1"/>
        <a:sy n="1" d="1"/>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EC480-0009-1040-B59B-C9BF7FF637B4}" type="datetimeFigureOut">
              <a:rPr lang="en-US" smtClean="0"/>
              <a:t>10/6/20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B725E-EAB6-184B-AE7B-8DC63541FAAD}" type="slidenum">
              <a:rPr lang="en-US" smtClean="0"/>
              <a:t>‹#›</a:t>
            </a:fld>
            <a:endParaRPr lang="en-US"/>
          </a:p>
        </p:txBody>
      </p:sp>
    </p:spTree>
    <p:extLst>
      <p:ext uri="{BB962C8B-B14F-4D97-AF65-F5344CB8AC3E}">
        <p14:creationId xmlns:p14="http://schemas.microsoft.com/office/powerpoint/2010/main" val="473341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1</a:t>
            </a:fld>
            <a:endParaRPr lang="en-US"/>
          </a:p>
        </p:txBody>
      </p:sp>
    </p:spTree>
    <p:extLst>
      <p:ext uri="{BB962C8B-B14F-4D97-AF65-F5344CB8AC3E}">
        <p14:creationId xmlns:p14="http://schemas.microsoft.com/office/powerpoint/2010/main" val="1300414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feasible to implement the “best” process. Start by creating a climate where discussion is possible. It may not be the perfect review process, but even small discussions can help.</a:t>
            </a:r>
          </a:p>
        </p:txBody>
      </p:sp>
      <p:sp>
        <p:nvSpPr>
          <p:cNvPr id="4" name="Slide Number Placeholder 3"/>
          <p:cNvSpPr>
            <a:spLocks noGrp="1"/>
          </p:cNvSpPr>
          <p:nvPr>
            <p:ph type="sldNum" sz="quarter" idx="5"/>
          </p:nvPr>
        </p:nvSpPr>
        <p:spPr/>
        <p:txBody>
          <a:bodyPr/>
          <a:lstStyle/>
          <a:p>
            <a:fld id="{A3FB725E-EAB6-184B-AE7B-8DC63541FAAD}" type="slidenum">
              <a:rPr lang="en-US" smtClean="0"/>
              <a:t>27</a:t>
            </a:fld>
            <a:endParaRPr lang="en-US"/>
          </a:p>
        </p:txBody>
      </p:sp>
    </p:spTree>
    <p:extLst>
      <p:ext uri="{BB962C8B-B14F-4D97-AF65-F5344CB8AC3E}">
        <p14:creationId xmlns:p14="http://schemas.microsoft.com/office/powerpoint/2010/main" val="220238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I really want a better domain-specific demo; this might be entirely optional in a live talk. (Finding a good demo that spans skill levels is very hard: it may be sufficient to stick with the language exercise and select a set of task-specific demos for follow-up discussions)</a:t>
            </a:r>
          </a:p>
        </p:txBody>
      </p:sp>
      <p:sp>
        <p:nvSpPr>
          <p:cNvPr id="4" name="Slide Number Placeholder 3"/>
          <p:cNvSpPr>
            <a:spLocks noGrp="1"/>
          </p:cNvSpPr>
          <p:nvPr>
            <p:ph type="sldNum" sz="quarter" idx="5"/>
          </p:nvPr>
        </p:nvSpPr>
        <p:spPr/>
        <p:txBody>
          <a:bodyPr/>
          <a:lstStyle/>
          <a:p>
            <a:fld id="{A3FB725E-EAB6-184B-AE7B-8DC63541FAAD}" type="slidenum">
              <a:rPr lang="en-US" smtClean="0"/>
              <a:t>28</a:t>
            </a:fld>
            <a:endParaRPr lang="en-US"/>
          </a:p>
        </p:txBody>
      </p:sp>
    </p:spTree>
    <p:extLst>
      <p:ext uri="{BB962C8B-B14F-4D97-AF65-F5344CB8AC3E}">
        <p14:creationId xmlns:p14="http://schemas.microsoft.com/office/powerpoint/2010/main" val="362666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29</a:t>
            </a:fld>
            <a:endParaRPr lang="en-US"/>
          </a:p>
        </p:txBody>
      </p:sp>
    </p:spTree>
    <p:extLst>
      <p:ext uri="{BB962C8B-B14F-4D97-AF65-F5344CB8AC3E}">
        <p14:creationId xmlns:p14="http://schemas.microsoft.com/office/powerpoint/2010/main" val="2685022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thanks to Phil Miller, Jeffrey Carver, and other participants on USRSE slack for helpful feedback and suggestions. Jeffrey Carver inspired and shared some language exercise ideas (though I have tried to avoid using his examples, to avoid spoiling the surprise- his talk seems worth watching if you have the chance!).</a:t>
            </a:r>
          </a:p>
        </p:txBody>
      </p:sp>
      <p:sp>
        <p:nvSpPr>
          <p:cNvPr id="4" name="Slide Number Placeholder 3"/>
          <p:cNvSpPr>
            <a:spLocks noGrp="1"/>
          </p:cNvSpPr>
          <p:nvPr>
            <p:ph type="sldNum" sz="quarter" idx="5"/>
          </p:nvPr>
        </p:nvSpPr>
        <p:spPr/>
        <p:txBody>
          <a:bodyPr/>
          <a:lstStyle/>
          <a:p>
            <a:fld id="{A3FB725E-EAB6-184B-AE7B-8DC63541FAAD}" type="slidenum">
              <a:rPr lang="en-US" smtClean="0"/>
              <a:t>33</a:t>
            </a:fld>
            <a:endParaRPr lang="en-US"/>
          </a:p>
        </p:txBody>
      </p:sp>
    </p:spTree>
    <p:extLst>
      <p:ext uri="{BB962C8B-B14F-4D97-AF65-F5344CB8AC3E}">
        <p14:creationId xmlns:p14="http://schemas.microsoft.com/office/powerpoint/2010/main" val="1786537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pithy quote, but its meaning has admittedly shifted over time.</a:t>
            </a:r>
          </a:p>
          <a:p>
            <a:endParaRPr lang="en-US" dirty="0"/>
          </a:p>
          <a:p>
            <a:r>
              <a:rPr lang="en-US" dirty="0"/>
              <a:t>See this Reddit thread for some nice historical context: https://</a:t>
            </a:r>
            <a:r>
              <a:rPr lang="en-US" dirty="0" err="1"/>
              <a:t>www.reddit.com</a:t>
            </a:r>
            <a:r>
              <a:rPr lang="en-US" dirty="0"/>
              <a:t>/r/programming/comments/f5adfa/</a:t>
            </a:r>
            <a:r>
              <a:rPr lang="en-US" dirty="0" err="1"/>
              <a:t>kernighans_law_debugging_is_twice_as_hard_as</a:t>
            </a:r>
            <a:r>
              <a:rPr lang="en-US" dirty="0"/>
              <a:t>/fhy3pd8/</a:t>
            </a:r>
          </a:p>
        </p:txBody>
      </p:sp>
      <p:sp>
        <p:nvSpPr>
          <p:cNvPr id="4" name="Slide Number Placeholder 3"/>
          <p:cNvSpPr>
            <a:spLocks noGrp="1"/>
          </p:cNvSpPr>
          <p:nvPr>
            <p:ph type="sldNum" sz="quarter" idx="5"/>
          </p:nvPr>
        </p:nvSpPr>
        <p:spPr/>
        <p:txBody>
          <a:bodyPr/>
          <a:lstStyle/>
          <a:p>
            <a:fld id="{A3FB725E-EAB6-184B-AE7B-8DC63541FAAD}" type="slidenum">
              <a:rPr lang="en-US" smtClean="0"/>
              <a:t>34</a:t>
            </a:fld>
            <a:endParaRPr lang="en-US"/>
          </a:p>
        </p:txBody>
      </p:sp>
    </p:spTree>
    <p:extLst>
      <p:ext uri="{BB962C8B-B14F-4D97-AF65-F5344CB8AC3E}">
        <p14:creationId xmlns:p14="http://schemas.microsoft.com/office/powerpoint/2010/main" val="93520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3</a:t>
            </a:fld>
            <a:endParaRPr lang="en-US"/>
          </a:p>
        </p:txBody>
      </p:sp>
    </p:spTree>
    <p:extLst>
      <p:ext uri="{BB962C8B-B14F-4D97-AF65-F5344CB8AC3E}">
        <p14:creationId xmlns:p14="http://schemas.microsoft.com/office/powerpoint/2010/main" val="27024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4</a:t>
            </a:fld>
            <a:endParaRPr lang="en-US"/>
          </a:p>
        </p:txBody>
      </p:sp>
    </p:spTree>
    <p:extLst>
      <p:ext uri="{BB962C8B-B14F-4D97-AF65-F5344CB8AC3E}">
        <p14:creationId xmlns:p14="http://schemas.microsoft.com/office/powerpoint/2010/main" val="403295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on the diagram: every now and then a change doesn’t get merged; it just gets abandoned. Figure that out early, be honest about why, and clear up the “needs attention” flag so you can focus on what matters.</a:t>
            </a:r>
          </a:p>
        </p:txBody>
      </p:sp>
      <p:sp>
        <p:nvSpPr>
          <p:cNvPr id="4" name="Slide Number Placeholder 3"/>
          <p:cNvSpPr>
            <a:spLocks noGrp="1"/>
          </p:cNvSpPr>
          <p:nvPr>
            <p:ph type="sldNum" sz="quarter" idx="5"/>
          </p:nvPr>
        </p:nvSpPr>
        <p:spPr/>
        <p:txBody>
          <a:bodyPr/>
          <a:lstStyle/>
          <a:p>
            <a:fld id="{A3FB725E-EAB6-184B-AE7B-8DC63541FAAD}" type="slidenum">
              <a:rPr lang="en-US" smtClean="0"/>
              <a:t>6</a:t>
            </a:fld>
            <a:endParaRPr lang="en-US"/>
          </a:p>
        </p:txBody>
      </p:sp>
    </p:spTree>
    <p:extLst>
      <p:ext uri="{BB962C8B-B14F-4D97-AF65-F5344CB8AC3E}">
        <p14:creationId xmlns:p14="http://schemas.microsoft.com/office/powerpoint/2010/main" val="286607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9</a:t>
            </a:fld>
            <a:endParaRPr lang="en-US"/>
          </a:p>
        </p:txBody>
      </p:sp>
    </p:spTree>
    <p:extLst>
      <p:ext uri="{BB962C8B-B14F-4D97-AF65-F5344CB8AC3E}">
        <p14:creationId xmlns:p14="http://schemas.microsoft.com/office/powerpoint/2010/main" val="34075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18</a:t>
            </a:fld>
            <a:endParaRPr lang="en-US"/>
          </a:p>
        </p:txBody>
      </p:sp>
    </p:spTree>
    <p:extLst>
      <p:ext uri="{BB962C8B-B14F-4D97-AF65-F5344CB8AC3E}">
        <p14:creationId xmlns:p14="http://schemas.microsoft.com/office/powerpoint/2010/main" val="2851508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large organization, not all these items will be the responsibility of the developer. For example, lawyers and security teams may have a role in ensuring compliance. As programmers, we want to be at least aware of these obligations, but also willing to ask for help when needed.</a:t>
            </a:r>
          </a:p>
          <a:p>
            <a:endParaRPr lang="en-US" dirty="0"/>
          </a:p>
          <a:p>
            <a:endParaRPr lang="en-US" dirty="0"/>
          </a:p>
          <a:p>
            <a:r>
              <a:rPr lang="en-US" dirty="0"/>
              <a:t>In web applications, security is looked at from multiple directions:</a:t>
            </a:r>
          </a:p>
          <a:p>
            <a:pPr marL="171450" indent="-171450">
              <a:buFontTx/>
              <a:buChar char="-"/>
            </a:pPr>
            <a:r>
              <a:rPr lang="en-US" dirty="0"/>
              <a:t>Protect user data from your code (authentication, authorization)</a:t>
            </a:r>
          </a:p>
          <a:p>
            <a:pPr marL="171450" indent="-171450">
              <a:buFontTx/>
              <a:buChar char="-"/>
            </a:pPr>
            <a:r>
              <a:rPr lang="en-US" dirty="0"/>
              <a:t>Protect your code from untrusted user data (XSS, SQL injection, shell commands delegated to external programs, </a:t>
            </a:r>
            <a:r>
              <a:rPr lang="en-US" dirty="0" err="1"/>
              <a:t>etc</a:t>
            </a:r>
            <a:r>
              <a:rPr lang="en-US" dirty="0"/>
              <a:t>)</a:t>
            </a:r>
          </a:p>
          <a:p>
            <a:pPr marL="0" indent="0">
              <a:buFontTx/>
              <a:buNone/>
            </a:pPr>
            <a:endParaRPr lang="en-US" dirty="0"/>
          </a:p>
          <a:p>
            <a:pPr marL="0" indent="0">
              <a:buFontTx/>
              <a:buNone/>
            </a:pPr>
            <a:r>
              <a:rPr lang="en-US" dirty="0"/>
              <a:t>This means that some of the most important bugs are not obvious only from the code- you must also consider sample data that the program would be used with. For some example categories of problem, see:</a:t>
            </a:r>
          </a:p>
          <a:p>
            <a:pPr marL="0" indent="0">
              <a:buFontTx/>
              <a:buNone/>
            </a:pPr>
            <a:r>
              <a:rPr lang="en-US" dirty="0"/>
              <a:t>https://</a:t>
            </a:r>
            <a:r>
              <a:rPr lang="en-US" dirty="0" err="1"/>
              <a:t>github.com</a:t>
            </a:r>
            <a:r>
              <a:rPr lang="en-US" dirty="0"/>
              <a:t>/</a:t>
            </a:r>
            <a:r>
              <a:rPr lang="en-US" dirty="0" err="1"/>
              <a:t>minimaxir</a:t>
            </a:r>
            <a:r>
              <a:rPr lang="en-US" dirty="0"/>
              <a:t>/big-list-of-naughty-strings/blob/master/</a:t>
            </a:r>
            <a:r>
              <a:rPr lang="en-US" dirty="0" err="1"/>
              <a:t>blns.txt</a:t>
            </a:r>
            <a:endParaRPr lang="en-US" dirty="0"/>
          </a:p>
        </p:txBody>
      </p:sp>
      <p:sp>
        <p:nvSpPr>
          <p:cNvPr id="4" name="Slide Number Placeholder 3"/>
          <p:cNvSpPr>
            <a:spLocks noGrp="1"/>
          </p:cNvSpPr>
          <p:nvPr>
            <p:ph type="sldNum" sz="quarter" idx="5"/>
          </p:nvPr>
        </p:nvSpPr>
        <p:spPr/>
        <p:txBody>
          <a:bodyPr/>
          <a:lstStyle/>
          <a:p>
            <a:fld id="{A3FB725E-EAB6-184B-AE7B-8DC63541FAAD}" type="slidenum">
              <a:rPr lang="en-US" smtClean="0"/>
              <a:t>21</a:t>
            </a:fld>
            <a:endParaRPr lang="en-US"/>
          </a:p>
        </p:txBody>
      </p:sp>
    </p:spTree>
    <p:extLst>
      <p:ext uri="{BB962C8B-B14F-4D97-AF65-F5344CB8AC3E}">
        <p14:creationId xmlns:p14="http://schemas.microsoft.com/office/powerpoint/2010/main" val="1325498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“Bluffing” is when a question is answered with impressive but nebulous sentences meant to shut the discussion down. For example, “this code disables authentication- because of *SECURITY*!”.</a:t>
            </a:r>
          </a:p>
          <a:p>
            <a:endParaRPr lang="en-US" dirty="0"/>
          </a:p>
          <a:p>
            <a:r>
              <a:rPr lang="en-US" dirty="0"/>
              <a:t>This sets a bad tone for discussion- but it is also a sign that the author may not fully understand the code or settings that are being changed. As a reviewer, learn to spot the signs of uncertainty: code that the team does not understand is a place where bugs can hide.</a:t>
            </a:r>
          </a:p>
        </p:txBody>
      </p:sp>
      <p:sp>
        <p:nvSpPr>
          <p:cNvPr id="4" name="Slide Number Placeholder 3"/>
          <p:cNvSpPr>
            <a:spLocks noGrp="1"/>
          </p:cNvSpPr>
          <p:nvPr>
            <p:ph type="sldNum" sz="quarter" idx="5"/>
          </p:nvPr>
        </p:nvSpPr>
        <p:spPr/>
        <p:txBody>
          <a:bodyPr/>
          <a:lstStyle/>
          <a:p>
            <a:fld id="{A3FB725E-EAB6-184B-AE7B-8DC63541FAAD}" type="slidenum">
              <a:rPr lang="en-US" smtClean="0"/>
              <a:t>25</a:t>
            </a:fld>
            <a:endParaRPr lang="en-US"/>
          </a:p>
        </p:txBody>
      </p:sp>
    </p:spTree>
    <p:extLst>
      <p:ext uri="{BB962C8B-B14F-4D97-AF65-F5344CB8AC3E}">
        <p14:creationId xmlns:p14="http://schemas.microsoft.com/office/powerpoint/2010/main" val="3771907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“why” instead of “why not”. When taking a stand, show how this change creates a path forward or fits with future plans.... but learn from counter arguments and be open to alternatives based on evidence. </a:t>
            </a:r>
          </a:p>
          <a:p>
            <a:endParaRPr lang="en-US" dirty="0"/>
          </a:p>
          <a:p>
            <a:r>
              <a:rPr lang="en-US" dirty="0"/>
              <a:t>Trust is built over time.</a:t>
            </a:r>
          </a:p>
        </p:txBody>
      </p:sp>
      <p:sp>
        <p:nvSpPr>
          <p:cNvPr id="4" name="Slide Number Placeholder 3"/>
          <p:cNvSpPr>
            <a:spLocks noGrp="1"/>
          </p:cNvSpPr>
          <p:nvPr>
            <p:ph type="sldNum" sz="quarter" idx="5"/>
          </p:nvPr>
        </p:nvSpPr>
        <p:spPr/>
        <p:txBody>
          <a:bodyPr/>
          <a:lstStyle/>
          <a:p>
            <a:fld id="{A3FB725E-EAB6-184B-AE7B-8DC63541FAAD}" type="slidenum">
              <a:rPr lang="en-US" smtClean="0"/>
              <a:t>26</a:t>
            </a:fld>
            <a:endParaRPr lang="en-US"/>
          </a:p>
        </p:txBody>
      </p:sp>
    </p:spTree>
    <p:extLst>
      <p:ext uri="{BB962C8B-B14F-4D97-AF65-F5344CB8AC3E}">
        <p14:creationId xmlns:p14="http://schemas.microsoft.com/office/powerpoint/2010/main" val="199119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40AB-2695-9B46-A5E8-BB5AACEA88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3343E-E1D6-9944-B401-737CEEDBE2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E85CED-4046-7F4E-99BA-101B33C32239}"/>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D4A8CF0F-CAB4-AD42-A6E5-011FFEF4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083CF-7612-684A-B5C6-A43472258333}"/>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309619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F734-CA88-974B-864A-9D03D15161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BDCDA-F62A-BB49-83B3-8C8B6A527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5F6A2-2EE2-B748-9142-A8B3852A2E5D}"/>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CBDBEE23-0715-DF4A-A047-FEFFC978C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B9F9E-05B5-964D-83C9-0BEE83AFADE4}"/>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81363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368EEB-5EFE-1440-AEEF-963EA5906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50F81-64CF-4A4B-AFC8-DB7F1AD1DB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FC0A4-2A52-5547-B133-123B2A817B6F}"/>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31C7950A-E618-1948-8A03-5F18A9A41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D95DF-C3E2-D34D-AED8-9F594A3119BC}"/>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34368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44F9-9E90-144C-B231-FAB69917F981}"/>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id="{69220D26-4450-7C4E-BF47-FF7E466CE4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40D3A-2B1F-FC4B-992F-18621834D916}"/>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6CB30953-6FB8-A740-B5E9-AB6DEAEAB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98289-AE72-C143-9BDA-BF87AB4E3DA0}"/>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472302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3F89-9A23-AE4F-8E23-08BA637A4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8E321-BAEA-FD42-BEEE-36C905D5D1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A3DFE1-99B5-3B48-98CC-A8EF693B9ADE}"/>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AF2E6D3C-ABCC-6544-9840-5E3B3166E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244F-7372-ED4C-8263-EC731A6C2AE0}"/>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31554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F289-F4C2-F64F-99B0-693AB0081A1B}"/>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0C866F58-B88D-9F48-A0A3-4BD7172310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335B33-18B2-1741-8F50-9A00CAD320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EC36AC-0A6B-AD41-847B-F3471441893D}"/>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6" name="Footer Placeholder 5">
            <a:extLst>
              <a:ext uri="{FF2B5EF4-FFF2-40B4-BE49-F238E27FC236}">
                <a16:creationId xmlns:a16="http://schemas.microsoft.com/office/drawing/2014/main" id="{0311D2B0-9240-DF4D-AB14-F312977FF8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4EA3E0-9BAB-EE4F-A06F-9DCE6E4265B3}"/>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800607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32CE-21E2-684F-9EB6-22B399CB61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F093EB-65C0-E44E-A5EA-65F6FBC04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FEB78-DAD4-0A4D-B686-9884D700A9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47825-C09A-C043-8C1E-146D068157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6CAA6D-5CE2-5B4A-A614-F25D0B1A43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EECFA6-05FA-DF4D-911B-D1146FCE4AF1}"/>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8" name="Footer Placeholder 7">
            <a:extLst>
              <a:ext uri="{FF2B5EF4-FFF2-40B4-BE49-F238E27FC236}">
                <a16:creationId xmlns:a16="http://schemas.microsoft.com/office/drawing/2014/main" id="{2751E99D-37A3-CA4B-9706-8CDEE5A0C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40378E-6518-284B-A721-2234B7E40262}"/>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5022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3E0B-936F-B642-9094-0877884ADA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95C6BD-BFFC-274A-A020-35B370F8C57E}"/>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4" name="Footer Placeholder 3">
            <a:extLst>
              <a:ext uri="{FF2B5EF4-FFF2-40B4-BE49-F238E27FC236}">
                <a16:creationId xmlns:a16="http://schemas.microsoft.com/office/drawing/2014/main" id="{15EA510F-5018-B045-AC2C-8357FD501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BE0A37-F93D-F544-8738-FB9E9226F513}"/>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25164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5840D-9074-3745-AAAD-7EB5DC16E5E3}"/>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3" name="Footer Placeholder 2">
            <a:extLst>
              <a:ext uri="{FF2B5EF4-FFF2-40B4-BE49-F238E27FC236}">
                <a16:creationId xmlns:a16="http://schemas.microsoft.com/office/drawing/2014/main" id="{142B695C-5BEA-C34E-8012-238F6F1FE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962837-C9D2-364C-BF58-FBE7BFD760F6}"/>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00502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D1E5-9372-5742-AEE9-3EAC74AEB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A42BD9-2539-6B4E-89E3-733E96A84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94C20D-27E3-804D-B7C7-5C67C30C9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9FC22-B7E1-FA4F-8195-6442C7669DA9}"/>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6" name="Footer Placeholder 5">
            <a:extLst>
              <a:ext uri="{FF2B5EF4-FFF2-40B4-BE49-F238E27FC236}">
                <a16:creationId xmlns:a16="http://schemas.microsoft.com/office/drawing/2014/main" id="{450C8934-D81A-F54F-B65E-CBD3F939E5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4EF76-5B75-B547-ACDD-DE61783ADFCB}"/>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13436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0523-B2FC-F647-8D4B-6432084B4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23990A-1452-8A44-8656-C2A04975C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226B2F-71C5-EC4A-BDC1-E7F17F6C3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695EE-1412-3449-ACA0-A3C8ED4CCEFA}"/>
              </a:ext>
            </a:extLst>
          </p:cNvPr>
          <p:cNvSpPr>
            <a:spLocks noGrp="1"/>
          </p:cNvSpPr>
          <p:nvPr>
            <p:ph type="dt" sz="half" idx="10"/>
          </p:nvPr>
        </p:nvSpPr>
        <p:spPr/>
        <p:txBody>
          <a:bodyPr/>
          <a:lstStyle/>
          <a:p>
            <a:fld id="{BED6EF67-094D-6742-8458-234B365CFAB1}" type="datetimeFigureOut">
              <a:rPr lang="en-US" smtClean="0"/>
              <a:t>10/6/20</a:t>
            </a:fld>
            <a:endParaRPr lang="en-US"/>
          </a:p>
        </p:txBody>
      </p:sp>
      <p:sp>
        <p:nvSpPr>
          <p:cNvPr id="6" name="Footer Placeholder 5">
            <a:extLst>
              <a:ext uri="{FF2B5EF4-FFF2-40B4-BE49-F238E27FC236}">
                <a16:creationId xmlns:a16="http://schemas.microsoft.com/office/drawing/2014/main" id="{B87CF96D-8D43-9249-9883-39D2C8A4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058CD-FA23-794B-BC86-79632B9C84DD}"/>
              </a:ext>
            </a:extLst>
          </p:cNvPr>
          <p:cNvSpPr>
            <a:spLocks noGrp="1"/>
          </p:cNvSpPr>
          <p:nvPr>
            <p:ph type="sldNum" sz="quarter" idx="12"/>
          </p:nvPr>
        </p:nvSpPr>
        <p:spPr/>
        <p:txBody>
          <a:bodyPr/>
          <a:lstStyle/>
          <a:p>
            <a:fld id="{CEB4C21A-5014-C445-A871-7C45FB19369D}" type="slidenum">
              <a:rPr lang="en-US" smtClean="0"/>
              <a:t>‹#›</a:t>
            </a:fld>
            <a:endParaRPr lang="en-US"/>
          </a:p>
        </p:txBody>
      </p:sp>
    </p:spTree>
    <p:extLst>
      <p:ext uri="{BB962C8B-B14F-4D97-AF65-F5344CB8AC3E}">
        <p14:creationId xmlns:p14="http://schemas.microsoft.com/office/powerpoint/2010/main" val="269865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362971-D03C-9040-8F8C-C2DE482497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5D655D-31D9-E846-9E47-DFE302165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6E573-8939-F14D-9390-F61824160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6EF67-094D-6742-8458-234B365CFAB1}" type="datetimeFigureOut">
              <a:rPr lang="en-US" smtClean="0"/>
              <a:t>10/6/20</a:t>
            </a:fld>
            <a:endParaRPr lang="en-US"/>
          </a:p>
        </p:txBody>
      </p:sp>
      <p:sp>
        <p:nvSpPr>
          <p:cNvPr id="5" name="Footer Placeholder 4">
            <a:extLst>
              <a:ext uri="{FF2B5EF4-FFF2-40B4-BE49-F238E27FC236}">
                <a16:creationId xmlns:a16="http://schemas.microsoft.com/office/drawing/2014/main" id="{C68BD362-6FA5-2340-9683-2E60EC12D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FFEB77-9195-D44B-B2D1-E6C75832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4C21A-5014-C445-A871-7C45FB19369D}" type="slidenum">
              <a:rPr lang="en-US" smtClean="0"/>
              <a:t>‹#›</a:t>
            </a:fld>
            <a:endParaRPr lang="en-US"/>
          </a:p>
        </p:txBody>
      </p:sp>
    </p:spTree>
    <p:extLst>
      <p:ext uri="{BB962C8B-B14F-4D97-AF65-F5344CB8AC3E}">
        <p14:creationId xmlns:p14="http://schemas.microsoft.com/office/powerpoint/2010/main" val="119624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ibm.com/developerworks/rational/library/11-proven-practices-for-peer-review/index.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lucidchart.com/pages/uml-activity-diagram"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126/science.314.5807.1875b" TargetMode="External"/><Relationship Id="rId2" Type="http://schemas.openxmlformats.org/officeDocument/2006/relationships/hyperlink" Target="https://doi.org/10.12688/f1000research.5930.2"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doi.org/10.12688/f1000research.25561.1"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google.github.io/styleguide/cppguide.html" TargetMode="External"/><Relationship Id="rId3" Type="http://schemas.openxmlformats.org/officeDocument/2006/relationships/hyperlink" Target="https://uwescience.github.io/neuroinformatics/2017/10/08/code-review.html" TargetMode="External"/><Relationship Id="rId7" Type="http://schemas.openxmlformats.org/officeDocument/2006/relationships/hyperlink" Target="https://www.a11yproject.com/checklist/" TargetMode="External"/><Relationship Id="rId2" Type="http://schemas.openxmlformats.org/officeDocument/2006/relationships/hyperlink" Target="https://www.michaelagreiler.com/code-review-checklist-2/" TargetMode="External"/><Relationship Id="rId1" Type="http://schemas.openxmlformats.org/officeDocument/2006/relationships/slideLayout" Target="../slideLayouts/slideLayout2.xml"/><Relationship Id="rId6" Type="http://schemas.openxmlformats.org/officeDocument/2006/relationships/hyperlink" Target="https://owasp.org/www-pdf-archive/OWASP_Code_Review_Guide_v2.pdf" TargetMode="External"/><Relationship Id="rId5" Type="http://schemas.openxmlformats.org/officeDocument/2006/relationships/hyperlink" Target="https://owasp.org/www-project-top-ten/" TargetMode="External"/><Relationship Id="rId4" Type="http://schemas.openxmlformats.org/officeDocument/2006/relationships/hyperlink" Target="https://joss.readthedocs.io/en/latest/review_checklist.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2688/f1000research.25561.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arxiv.org/abs/1407.564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pitt.edu/~ckemerer/PSP_Data.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auth0.com/blog/conducting-effective-code-reviews/#Different-Aspects-of-a-Code-Review" TargetMode="External"/><Relationship Id="rId2" Type="http://schemas.openxmlformats.org/officeDocument/2006/relationships/hyperlink" Target="https://selftaughtcoders.com/how-to-quickly-and-effectively-read-other-peoples-code/" TargetMode="External"/><Relationship Id="rId1" Type="http://schemas.openxmlformats.org/officeDocument/2006/relationships/slideLayout" Target="../slideLayouts/slideLayout2.xml"/><Relationship Id="rId6" Type="http://schemas.openxmlformats.org/officeDocument/2006/relationships/hyperlink" Target="https://web.mit.edu/6.005/www/fa15/general/code-review.html" TargetMode="External"/><Relationship Id="rId5" Type="http://schemas.openxmlformats.org/officeDocument/2006/relationships/hyperlink" Target="https://stackoverflow.blog/2019/09/30/how-to-make-good-code-reviews-better/" TargetMode="External"/><Relationship Id="rId4" Type="http://schemas.openxmlformats.org/officeDocument/2006/relationships/hyperlink" Target="https://learning.oreilly.com/library/view/software-engineering-at/9781492082781/ch09.html#code_review-id0000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us-rse.org/newsletters/" TargetMode="External"/><Relationship Id="rId7" Type="http://schemas.openxmlformats.org/officeDocument/2006/relationships/hyperlink" Target="https://github.com/abought/slides/blob/gh-pages/csg/debugging-techniques/boughton_debugging_techniques-2020_02_25.pdf" TargetMode="External"/><Relationship Id="rId2" Type="http://schemas.openxmlformats.org/officeDocument/2006/relationships/hyperlink" Target="https://journals.plos.org/ploscompbiol/article?id=10.1371/journal.pcbi.1005510" TargetMode="External"/><Relationship Id="rId1" Type="http://schemas.openxmlformats.org/officeDocument/2006/relationships/slideLayout" Target="../slideLayouts/slideLayout2.xml"/><Relationship Id="rId6" Type="http://schemas.openxmlformats.org/officeDocument/2006/relationships/hyperlink" Target="https://github.com/abought/slides/blob/gh-pages/csg/automated-testing/boughton-software_testing_slides_2019_07_30.pdf" TargetMode="External"/><Relationship Id="rId5" Type="http://schemas.openxmlformats.org/officeDocument/2006/relationships/hyperlink" Target="https://software.ac.uk/sites/default/files/SSI-SoftwareEvaluationCriteria.pdf" TargetMode="External"/><Relationship Id="rId4" Type="http://schemas.openxmlformats.org/officeDocument/2006/relationships/hyperlink" Target="https://www.software.ac.uk/resources/guides/guides-developer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arxiv.org/abs/1407.564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selftaughtcoders.com/how-to-quickly-and-effectively-read-other-peoples-cod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CE13-1BFD-934D-A5B5-B4172C41D55B}"/>
              </a:ext>
            </a:extLst>
          </p:cNvPr>
          <p:cNvSpPr>
            <a:spLocks noGrp="1"/>
          </p:cNvSpPr>
          <p:nvPr>
            <p:ph type="ctrTitle"/>
          </p:nvPr>
        </p:nvSpPr>
        <p:spPr>
          <a:xfrm>
            <a:off x="1311007" y="1122363"/>
            <a:ext cx="9562641" cy="2387600"/>
          </a:xfrm>
        </p:spPr>
        <p:txBody>
          <a:bodyPr/>
          <a:lstStyle/>
          <a:p>
            <a:r>
              <a:rPr lang="en-US" dirty="0">
                <a:solidFill>
                  <a:schemeClr val="accent6"/>
                </a:solidFill>
              </a:rPr>
              <a:t>Code Review: Why and How</a:t>
            </a:r>
          </a:p>
        </p:txBody>
      </p:sp>
      <p:sp>
        <p:nvSpPr>
          <p:cNvPr id="3" name="Subtitle 2">
            <a:extLst>
              <a:ext uri="{FF2B5EF4-FFF2-40B4-BE49-F238E27FC236}">
                <a16:creationId xmlns:a16="http://schemas.microsoft.com/office/drawing/2014/main" id="{5B66F657-50C0-ED4D-B08E-C2E41338AEB5}"/>
              </a:ext>
            </a:extLst>
          </p:cNvPr>
          <p:cNvSpPr>
            <a:spLocks noGrp="1"/>
          </p:cNvSpPr>
          <p:nvPr>
            <p:ph type="subTitle" idx="1"/>
          </p:nvPr>
        </p:nvSpPr>
        <p:spPr>
          <a:xfrm>
            <a:off x="1524000" y="3602037"/>
            <a:ext cx="9144000" cy="2133599"/>
          </a:xfrm>
        </p:spPr>
        <p:txBody>
          <a:bodyPr>
            <a:normAutofit fontScale="70000" lnSpcReduction="20000"/>
          </a:bodyPr>
          <a:lstStyle/>
          <a:p>
            <a:r>
              <a:rPr lang="en-US" sz="5400" dirty="0">
                <a:solidFill>
                  <a:schemeClr val="accent6">
                    <a:lumMod val="50000"/>
                  </a:schemeClr>
                </a:solidFill>
              </a:rPr>
              <a:t>Living with “the invisible methods section”</a:t>
            </a:r>
          </a:p>
          <a:p>
            <a:endParaRPr lang="en-US" dirty="0"/>
          </a:p>
          <a:p>
            <a:r>
              <a:rPr lang="en-US" sz="3600" dirty="0"/>
              <a:t>Andy Boughton</a:t>
            </a:r>
          </a:p>
          <a:p>
            <a:r>
              <a:rPr lang="en-US" sz="3600" dirty="0"/>
              <a:t>Center for Statistical Genetics</a:t>
            </a:r>
          </a:p>
          <a:p>
            <a:r>
              <a:rPr lang="en-US" sz="3600" dirty="0"/>
              <a:t>October 2020</a:t>
            </a:r>
          </a:p>
        </p:txBody>
      </p:sp>
    </p:spTree>
    <p:extLst>
      <p:ext uri="{BB962C8B-B14F-4D97-AF65-F5344CB8AC3E}">
        <p14:creationId xmlns:p14="http://schemas.microsoft.com/office/powerpoint/2010/main" val="3182010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CF2D-0330-2C46-9B71-6374F62F9DC4}"/>
              </a:ext>
            </a:extLst>
          </p:cNvPr>
          <p:cNvSpPr>
            <a:spLocks noGrp="1"/>
          </p:cNvSpPr>
          <p:nvPr>
            <p:ph type="title"/>
          </p:nvPr>
        </p:nvSpPr>
        <p:spPr/>
        <p:txBody>
          <a:bodyPr/>
          <a:lstStyle/>
          <a:p>
            <a:r>
              <a:rPr lang="en-US" dirty="0"/>
              <a:t>Intermission: Language exercise</a:t>
            </a:r>
          </a:p>
        </p:txBody>
      </p:sp>
      <p:sp>
        <p:nvSpPr>
          <p:cNvPr id="3" name="Content Placeholder 2">
            <a:extLst>
              <a:ext uri="{FF2B5EF4-FFF2-40B4-BE49-F238E27FC236}">
                <a16:creationId xmlns:a16="http://schemas.microsoft.com/office/drawing/2014/main" id="{EF5E92D4-ABFF-7F43-89E5-C79868348879}"/>
              </a:ext>
            </a:extLst>
          </p:cNvPr>
          <p:cNvSpPr>
            <a:spLocks noGrp="1"/>
          </p:cNvSpPr>
          <p:nvPr>
            <p:ph sz="half" idx="1"/>
          </p:nvPr>
        </p:nvSpPr>
        <p:spPr>
          <a:xfrm>
            <a:off x="88135" y="1825625"/>
            <a:ext cx="6092328" cy="4351338"/>
          </a:xfrm>
        </p:spPr>
        <p:txBody>
          <a:bodyPr>
            <a:normAutofit fontScale="92500" lnSpcReduction="10000"/>
          </a:bodyPr>
          <a:lstStyle/>
          <a:p>
            <a:r>
              <a:rPr lang="en-US" dirty="0">
                <a:solidFill>
                  <a:schemeClr val="tx2"/>
                </a:solidFill>
              </a:rPr>
              <a:t>Why would you use THAT function?!</a:t>
            </a:r>
          </a:p>
          <a:p>
            <a:pPr lvl="1"/>
            <a:r>
              <a:rPr lang="en-US" dirty="0">
                <a:solidFill>
                  <a:schemeClr val="tx2">
                    <a:lumMod val="60000"/>
                    <a:lumOff val="40000"/>
                  </a:schemeClr>
                </a:solidFill>
              </a:rPr>
              <a:t>Try: </a:t>
            </a:r>
            <a:r>
              <a:rPr lang="en-US" dirty="0">
                <a:solidFill>
                  <a:schemeClr val="accent5"/>
                </a:solidFill>
              </a:rPr>
              <a:t>Should this be </a:t>
            </a:r>
            <a:r>
              <a:rPr lang="en-US" dirty="0" err="1">
                <a:solidFill>
                  <a:schemeClr val="accent5"/>
                </a:solidFill>
              </a:rPr>
              <a:t>other_function</a:t>
            </a:r>
            <a:r>
              <a:rPr lang="en-US" dirty="0">
                <a:solidFill>
                  <a:schemeClr val="accent5"/>
                </a:solidFill>
              </a:rPr>
              <a:t> instead?</a:t>
            </a:r>
          </a:p>
          <a:p>
            <a:r>
              <a:rPr lang="en-US" dirty="0">
                <a:solidFill>
                  <a:schemeClr val="tx2"/>
                </a:solidFill>
              </a:rPr>
              <a:t>This is incredibly sloppy work</a:t>
            </a:r>
          </a:p>
          <a:p>
            <a:pPr lvl="1"/>
            <a:r>
              <a:rPr lang="en-US" dirty="0">
                <a:solidFill>
                  <a:schemeClr val="tx2">
                    <a:lumMod val="60000"/>
                    <a:lumOff val="40000"/>
                  </a:schemeClr>
                </a:solidFill>
              </a:rPr>
              <a:t>Try: </a:t>
            </a:r>
            <a:r>
              <a:rPr lang="en-US" dirty="0">
                <a:solidFill>
                  <a:schemeClr val="accent5"/>
                </a:solidFill>
              </a:rPr>
              <a:t>It would be helpful if there were tests. Please consider cleaning up the unused code before submitting, as this will make it easier to review and maintain.</a:t>
            </a:r>
          </a:p>
          <a:p>
            <a:r>
              <a:rPr lang="en-US" dirty="0">
                <a:solidFill>
                  <a:schemeClr val="tx2"/>
                </a:solidFill>
              </a:rPr>
              <a:t>Is this supposed to do anything other than make me cry?</a:t>
            </a:r>
          </a:p>
          <a:p>
            <a:pPr lvl="1"/>
            <a:r>
              <a:rPr lang="en-US" dirty="0">
                <a:solidFill>
                  <a:schemeClr val="tx2">
                    <a:lumMod val="60000"/>
                    <a:lumOff val="40000"/>
                  </a:schemeClr>
                </a:solidFill>
              </a:rPr>
              <a:t>Try: </a:t>
            </a:r>
            <a:r>
              <a:rPr lang="en-US" dirty="0">
                <a:solidFill>
                  <a:schemeClr val="accent5"/>
                </a:solidFill>
              </a:rPr>
              <a:t>I am having trouble following this function. Can it be simplified? If not, a docstring may be helpful for future reference.</a:t>
            </a:r>
          </a:p>
          <a:p>
            <a:endParaRPr lang="en-US" dirty="0"/>
          </a:p>
        </p:txBody>
      </p:sp>
      <p:sp>
        <p:nvSpPr>
          <p:cNvPr id="4" name="Content Placeholder 3">
            <a:extLst>
              <a:ext uri="{FF2B5EF4-FFF2-40B4-BE49-F238E27FC236}">
                <a16:creationId xmlns:a16="http://schemas.microsoft.com/office/drawing/2014/main" id="{B406CAE4-7414-BE48-8B9D-D737CC1BB245}"/>
              </a:ext>
            </a:extLst>
          </p:cNvPr>
          <p:cNvSpPr>
            <a:spLocks noGrp="1"/>
          </p:cNvSpPr>
          <p:nvPr>
            <p:ph sz="half" idx="2"/>
          </p:nvPr>
        </p:nvSpPr>
        <p:spPr>
          <a:xfrm>
            <a:off x="6452212" y="2492230"/>
            <a:ext cx="5651653" cy="3018127"/>
          </a:xfrm>
        </p:spPr>
        <p:txBody>
          <a:bodyPr>
            <a:normAutofit fontScale="92500" lnSpcReduction="10000"/>
          </a:bodyPr>
          <a:lstStyle/>
          <a:p>
            <a:pPr marL="0" indent="0">
              <a:buNone/>
            </a:pPr>
            <a:r>
              <a:rPr lang="en-US" dirty="0">
                <a:solidFill>
                  <a:schemeClr val="tx2">
                    <a:lumMod val="60000"/>
                    <a:lumOff val="40000"/>
                  </a:schemeClr>
                </a:solidFill>
              </a:rPr>
              <a:t>Guidelines:</a:t>
            </a:r>
          </a:p>
          <a:p>
            <a:pPr lvl="1"/>
            <a:r>
              <a:rPr lang="en-US" dirty="0">
                <a:solidFill>
                  <a:schemeClr val="tx2">
                    <a:lumMod val="60000"/>
                    <a:lumOff val="40000"/>
                  </a:schemeClr>
                </a:solidFill>
              </a:rPr>
              <a:t>Discuss the code, not the person</a:t>
            </a:r>
          </a:p>
          <a:p>
            <a:pPr lvl="1"/>
            <a:r>
              <a:rPr lang="en-US" dirty="0">
                <a:solidFill>
                  <a:schemeClr val="tx2">
                    <a:lumMod val="60000"/>
                    <a:lumOff val="40000"/>
                  </a:schemeClr>
                </a:solidFill>
              </a:rPr>
              <a:t>Phrase as a question: leave room for different (good) alternatives</a:t>
            </a:r>
          </a:p>
          <a:p>
            <a:pPr lvl="1"/>
            <a:r>
              <a:rPr lang="en-US" dirty="0">
                <a:solidFill>
                  <a:schemeClr val="tx2">
                    <a:lumMod val="60000"/>
                    <a:lumOff val="40000"/>
                  </a:schemeClr>
                </a:solidFill>
              </a:rPr>
              <a:t>Be clear about what is suggested</a:t>
            </a:r>
          </a:p>
          <a:p>
            <a:pPr lvl="1"/>
            <a:r>
              <a:rPr lang="en-US" dirty="0">
                <a:solidFill>
                  <a:schemeClr val="tx2">
                    <a:lumMod val="60000"/>
                    <a:lumOff val="40000"/>
                  </a:schemeClr>
                </a:solidFill>
              </a:rPr>
              <a:t>Show the intended benefit</a:t>
            </a:r>
          </a:p>
          <a:p>
            <a:pPr lvl="1"/>
            <a:r>
              <a:rPr lang="en-US" dirty="0">
                <a:solidFill>
                  <a:schemeClr val="tx2">
                    <a:lumMod val="60000"/>
                    <a:lumOff val="40000"/>
                  </a:schemeClr>
                </a:solidFill>
              </a:rPr>
              <a:t>Ask questions to learn, not to attack</a:t>
            </a:r>
          </a:p>
        </p:txBody>
      </p:sp>
    </p:spTree>
    <p:extLst>
      <p:ext uri="{BB962C8B-B14F-4D97-AF65-F5344CB8AC3E}">
        <p14:creationId xmlns:p14="http://schemas.microsoft.com/office/powerpoint/2010/main" val="401639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1235-88CF-3045-B5EB-90BCF35385C1}"/>
              </a:ext>
            </a:extLst>
          </p:cNvPr>
          <p:cNvSpPr>
            <a:spLocks noGrp="1"/>
          </p:cNvSpPr>
          <p:nvPr>
            <p:ph type="title"/>
          </p:nvPr>
        </p:nvSpPr>
        <p:spPr/>
        <p:txBody>
          <a:bodyPr/>
          <a:lstStyle/>
          <a:p>
            <a:r>
              <a:rPr lang="en-US" b="1" dirty="0">
                <a:solidFill>
                  <a:schemeClr val="accent6"/>
                </a:solidFill>
              </a:rPr>
              <a:t>Finalizing</a:t>
            </a:r>
            <a:r>
              <a:rPr lang="en-US" b="1" dirty="0"/>
              <a:t> a review</a:t>
            </a:r>
          </a:p>
        </p:txBody>
      </p:sp>
      <p:sp>
        <p:nvSpPr>
          <p:cNvPr id="3" name="Content Placeholder 2">
            <a:extLst>
              <a:ext uri="{FF2B5EF4-FFF2-40B4-BE49-F238E27FC236}">
                <a16:creationId xmlns:a16="http://schemas.microsoft.com/office/drawing/2014/main" id="{2EDA0958-B088-8543-A10B-7CA68EC03247}"/>
              </a:ext>
            </a:extLst>
          </p:cNvPr>
          <p:cNvSpPr>
            <a:spLocks noGrp="1"/>
          </p:cNvSpPr>
          <p:nvPr>
            <p:ph idx="1"/>
          </p:nvPr>
        </p:nvSpPr>
        <p:spPr>
          <a:xfrm>
            <a:off x="838200" y="1825625"/>
            <a:ext cx="6108700" cy="4351338"/>
          </a:xfrm>
        </p:spPr>
        <p:txBody>
          <a:bodyPr>
            <a:normAutofit/>
          </a:bodyPr>
          <a:lstStyle/>
          <a:p>
            <a:r>
              <a:rPr lang="en-US" dirty="0"/>
              <a:t>Triage your requests: </a:t>
            </a:r>
          </a:p>
          <a:p>
            <a:pPr lvl="1"/>
            <a:r>
              <a:rPr lang="en-US" dirty="0"/>
              <a:t>Mandatory fix vs nice to have</a:t>
            </a:r>
          </a:p>
          <a:p>
            <a:pPr lvl="1"/>
            <a:r>
              <a:rPr lang="en-US" dirty="0"/>
              <a:t>What is achievable with current resources?</a:t>
            </a:r>
          </a:p>
          <a:p>
            <a:r>
              <a:rPr lang="en-US" dirty="0"/>
              <a:t>Summarize comments: make concise and readable</a:t>
            </a:r>
          </a:p>
          <a:p>
            <a:r>
              <a:rPr lang="en-US" dirty="0"/>
              <a:t>Define an action plan: Be willing to negotiate timelines and responsibility</a:t>
            </a:r>
          </a:p>
          <a:p>
            <a:r>
              <a:rPr lang="en-US" dirty="0"/>
              <a:t>Schedule follow up if necessary</a:t>
            </a:r>
          </a:p>
        </p:txBody>
      </p:sp>
      <p:pic>
        <p:nvPicPr>
          <p:cNvPr id="9220" name="Picture 4" descr="Thumbs up and thumbs down circle emblems Vector Image">
            <a:extLst>
              <a:ext uri="{FF2B5EF4-FFF2-40B4-BE49-F238E27FC236}">
                <a16:creationId xmlns:a16="http://schemas.microsoft.com/office/drawing/2014/main" id="{CFA67C1B-EC21-AD40-AE2D-57EB92CCD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16" b="21717"/>
          <a:stretch/>
        </p:blipFill>
        <p:spPr bwMode="auto">
          <a:xfrm>
            <a:off x="7708900" y="3009106"/>
            <a:ext cx="32258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81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7556-A132-0B44-9DAB-3B63011A8AED}"/>
              </a:ext>
            </a:extLst>
          </p:cNvPr>
          <p:cNvSpPr>
            <a:spLocks noGrp="1"/>
          </p:cNvSpPr>
          <p:nvPr>
            <p:ph type="title"/>
          </p:nvPr>
        </p:nvSpPr>
        <p:spPr/>
        <p:txBody>
          <a:bodyPr/>
          <a:lstStyle/>
          <a:p>
            <a:r>
              <a:rPr lang="en-US" dirty="0"/>
              <a:t>The role of the </a:t>
            </a:r>
            <a:r>
              <a:rPr lang="en-US" dirty="0">
                <a:solidFill>
                  <a:schemeClr val="accent2"/>
                </a:solidFill>
              </a:rPr>
              <a:t>code author</a:t>
            </a:r>
          </a:p>
        </p:txBody>
      </p:sp>
      <p:sp>
        <p:nvSpPr>
          <p:cNvPr id="5" name="Text Placeholder 4">
            <a:extLst>
              <a:ext uri="{FF2B5EF4-FFF2-40B4-BE49-F238E27FC236}">
                <a16:creationId xmlns:a16="http://schemas.microsoft.com/office/drawing/2014/main" id="{BAF34433-347A-B946-AA4C-139758EB28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78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25D75-1A9D-1540-8633-4E605ACA3FA6}"/>
              </a:ext>
            </a:extLst>
          </p:cNvPr>
          <p:cNvSpPr>
            <a:spLocks noGrp="1"/>
          </p:cNvSpPr>
          <p:nvPr>
            <p:ph type="title"/>
          </p:nvPr>
        </p:nvSpPr>
        <p:spPr/>
        <p:txBody>
          <a:bodyPr/>
          <a:lstStyle/>
          <a:p>
            <a:r>
              <a:rPr lang="en-US" b="1" dirty="0"/>
              <a:t>Think incrementally</a:t>
            </a:r>
          </a:p>
        </p:txBody>
      </p:sp>
      <p:sp>
        <p:nvSpPr>
          <p:cNvPr id="5" name="Content Placeholder 4">
            <a:extLst>
              <a:ext uri="{FF2B5EF4-FFF2-40B4-BE49-F238E27FC236}">
                <a16:creationId xmlns:a16="http://schemas.microsoft.com/office/drawing/2014/main" id="{54CE84EC-4DEA-CB4C-965F-5A51B5743349}"/>
              </a:ext>
            </a:extLst>
          </p:cNvPr>
          <p:cNvSpPr>
            <a:spLocks noGrp="1"/>
          </p:cNvSpPr>
          <p:nvPr>
            <p:ph idx="1"/>
          </p:nvPr>
        </p:nvSpPr>
        <p:spPr/>
        <p:txBody>
          <a:bodyPr/>
          <a:lstStyle/>
          <a:p>
            <a:r>
              <a:rPr lang="en-US" dirty="0"/>
              <a:t>Design or strategy questions can be discussed </a:t>
            </a:r>
            <a:r>
              <a:rPr lang="en-US" b="1" dirty="0"/>
              <a:t>before </a:t>
            </a:r>
            <a:r>
              <a:rPr lang="en-US" dirty="0"/>
              <a:t>formal review</a:t>
            </a:r>
          </a:p>
          <a:p>
            <a:r>
              <a:rPr lang="en-US" dirty="0"/>
              <a:t>Clean up code as you go- continuous self improvement</a:t>
            </a:r>
          </a:p>
          <a:p>
            <a:r>
              <a:rPr lang="en-US" dirty="0"/>
              <a:t>Don’t overwhelm the </a:t>
            </a:r>
            <a:r>
              <a:rPr lang="en-US" dirty="0">
                <a:solidFill>
                  <a:schemeClr val="accent4"/>
                </a:solidFill>
              </a:rPr>
              <a:t>reviewer</a:t>
            </a:r>
            <a:r>
              <a:rPr lang="en-US" dirty="0"/>
              <a:t>: split code and reviews into small pieces; reviews are routine instead of rare</a:t>
            </a:r>
          </a:p>
          <a:p>
            <a:endParaRPr lang="en-US" dirty="0"/>
          </a:p>
        </p:txBody>
      </p:sp>
      <p:pic>
        <p:nvPicPr>
          <p:cNvPr id="3074" name="Picture 2" descr="Plot of defect density vs. lines of code">
            <a:extLst>
              <a:ext uri="{FF2B5EF4-FFF2-40B4-BE49-F238E27FC236}">
                <a16:creationId xmlns:a16="http://schemas.microsoft.com/office/drawing/2014/main" id="{B6640489-2084-6544-8599-DAC618575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03" y="4001294"/>
            <a:ext cx="2872399" cy="191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E2B90E-BCBC-4A46-AF63-78DD67839271}"/>
              </a:ext>
            </a:extLst>
          </p:cNvPr>
          <p:cNvSpPr/>
          <p:nvPr/>
        </p:nvSpPr>
        <p:spPr>
          <a:xfrm>
            <a:off x="112617" y="6400170"/>
            <a:ext cx="10426700" cy="369332"/>
          </a:xfrm>
          <a:prstGeom prst="rect">
            <a:avLst/>
          </a:prstGeom>
        </p:spPr>
        <p:txBody>
          <a:bodyPr wrap="square">
            <a:spAutoFit/>
          </a:bodyPr>
          <a:lstStyle/>
          <a:p>
            <a:r>
              <a:rPr lang="en-US" dirty="0">
                <a:hlinkClick r:id="rId3"/>
              </a:rPr>
              <a:t>https://www.ibm.com/developerworks/rational/library/11-proven-practices-for-peer-review/index.html</a:t>
            </a:r>
            <a:r>
              <a:rPr lang="en-US" dirty="0"/>
              <a:t> </a:t>
            </a:r>
          </a:p>
        </p:txBody>
      </p:sp>
      <p:sp>
        <p:nvSpPr>
          <p:cNvPr id="7" name="Rectangle 6">
            <a:extLst>
              <a:ext uri="{FF2B5EF4-FFF2-40B4-BE49-F238E27FC236}">
                <a16:creationId xmlns:a16="http://schemas.microsoft.com/office/drawing/2014/main" id="{873B8372-5216-7F4C-B5B5-83F5BBE42E91}"/>
              </a:ext>
            </a:extLst>
          </p:cNvPr>
          <p:cNvSpPr/>
          <p:nvPr/>
        </p:nvSpPr>
        <p:spPr>
          <a:xfrm>
            <a:off x="6515099" y="4364787"/>
            <a:ext cx="3657600" cy="923330"/>
          </a:xfrm>
          <a:prstGeom prst="rect">
            <a:avLst/>
          </a:prstGeom>
        </p:spPr>
        <p:txBody>
          <a:bodyPr wrap="square">
            <a:spAutoFit/>
          </a:bodyPr>
          <a:lstStyle/>
          <a:p>
            <a:r>
              <a:rPr lang="en-US" i="1" dirty="0"/>
              <a:t>“...reviewing faster than 400 LOC per hour results in a severe drop-off in effectiveness.”</a:t>
            </a:r>
          </a:p>
        </p:txBody>
      </p:sp>
    </p:spTree>
    <p:extLst>
      <p:ext uri="{BB962C8B-B14F-4D97-AF65-F5344CB8AC3E}">
        <p14:creationId xmlns:p14="http://schemas.microsoft.com/office/powerpoint/2010/main" val="130777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B469A-5361-084A-A60B-A0C070C2485D}"/>
              </a:ext>
            </a:extLst>
          </p:cNvPr>
          <p:cNvSpPr>
            <a:spLocks noGrp="1"/>
          </p:cNvSpPr>
          <p:nvPr>
            <p:ph type="title"/>
          </p:nvPr>
        </p:nvSpPr>
        <p:spPr/>
        <p:txBody>
          <a:bodyPr/>
          <a:lstStyle/>
          <a:p>
            <a:r>
              <a:rPr lang="en-US" b="1" dirty="0">
                <a:solidFill>
                  <a:schemeClr val="accent6"/>
                </a:solidFill>
              </a:rPr>
              <a:t>Preparing</a:t>
            </a:r>
            <a:r>
              <a:rPr lang="en-US" b="1" dirty="0"/>
              <a:t> code to be reviewed</a:t>
            </a:r>
          </a:p>
        </p:txBody>
      </p:sp>
      <p:sp>
        <p:nvSpPr>
          <p:cNvPr id="5" name="Content Placeholder 4">
            <a:extLst>
              <a:ext uri="{FF2B5EF4-FFF2-40B4-BE49-F238E27FC236}">
                <a16:creationId xmlns:a16="http://schemas.microsoft.com/office/drawing/2014/main" id="{4242302E-6596-FA4C-B33D-B2DECBDAA7A4}"/>
              </a:ext>
            </a:extLst>
          </p:cNvPr>
          <p:cNvSpPr>
            <a:spLocks noGrp="1"/>
          </p:cNvSpPr>
          <p:nvPr>
            <p:ph idx="1"/>
          </p:nvPr>
        </p:nvSpPr>
        <p:spPr/>
        <p:txBody>
          <a:bodyPr>
            <a:normAutofit/>
          </a:bodyPr>
          <a:lstStyle/>
          <a:p>
            <a:r>
              <a:rPr lang="en-US" dirty="0"/>
              <a:t>Verify that code runs and look at UI. (don’t </a:t>
            </a:r>
            <a:r>
              <a:rPr lang="en-US" b="1" dirty="0"/>
              <a:t>assume</a:t>
            </a:r>
            <a:r>
              <a:rPr lang="en-US" dirty="0"/>
              <a:t> it will work)</a:t>
            </a:r>
          </a:p>
          <a:p>
            <a:r>
              <a:rPr lang="en-US" dirty="0"/>
              <a:t>Track required changes (can/should they be automated?)</a:t>
            </a:r>
          </a:p>
          <a:p>
            <a:pPr lvl="1"/>
            <a:r>
              <a:rPr lang="en-US" dirty="0"/>
              <a:t>Database migrations, dependency upgrades, system configuration, </a:t>
            </a:r>
            <a:r>
              <a:rPr lang="en-US" dirty="0" err="1"/>
              <a:t>etc</a:t>
            </a:r>
            <a:endParaRPr lang="en-US" dirty="0"/>
          </a:p>
          <a:p>
            <a:r>
              <a:rPr lang="en-US" dirty="0"/>
              <a:t>Write testing notes: help the reviewer identify areas where you want feedback</a:t>
            </a:r>
          </a:p>
          <a:p>
            <a:pPr lvl="1"/>
            <a:r>
              <a:rPr lang="en-US" dirty="0"/>
              <a:t>Create automated validation (unit tests) if possible</a:t>
            </a:r>
          </a:p>
          <a:p>
            <a:r>
              <a:rPr lang="en-US" dirty="0"/>
              <a:t>Capture required artifacts- provide small test data when “archive” / “private” folders are not accessible</a:t>
            </a:r>
          </a:p>
        </p:txBody>
      </p:sp>
    </p:spTree>
    <p:extLst>
      <p:ext uri="{BB962C8B-B14F-4D97-AF65-F5344CB8AC3E}">
        <p14:creationId xmlns:p14="http://schemas.microsoft.com/office/powerpoint/2010/main" val="197669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A3D0B38-B955-9A4B-AA9A-2914DED77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98" y="683044"/>
            <a:ext cx="3335089" cy="58188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AF3DFF-856F-2146-A638-46710FE2235E}"/>
              </a:ext>
            </a:extLst>
          </p:cNvPr>
          <p:cNvSpPr txBox="1"/>
          <p:nvPr/>
        </p:nvSpPr>
        <p:spPr>
          <a:xfrm>
            <a:off x="5332162" y="2343824"/>
            <a:ext cx="5673689" cy="1477328"/>
          </a:xfrm>
          <a:prstGeom prst="rect">
            <a:avLst/>
          </a:prstGeom>
          <a:noFill/>
        </p:spPr>
        <p:txBody>
          <a:bodyPr wrap="square" rtlCol="0">
            <a:spAutoFit/>
          </a:bodyPr>
          <a:lstStyle/>
          <a:p>
            <a:r>
              <a:rPr lang="en-US" sz="3000" dirty="0"/>
              <a:t>There is more than one way to convey your algorithm and intent to the reviewer. </a:t>
            </a:r>
          </a:p>
        </p:txBody>
      </p:sp>
      <p:sp>
        <p:nvSpPr>
          <p:cNvPr id="4" name="Rectangle 3">
            <a:extLst>
              <a:ext uri="{FF2B5EF4-FFF2-40B4-BE49-F238E27FC236}">
                <a16:creationId xmlns:a16="http://schemas.microsoft.com/office/drawing/2014/main" id="{FC796E51-93AE-3C4F-A669-F0B5CFFE480B}"/>
              </a:ext>
            </a:extLst>
          </p:cNvPr>
          <p:cNvSpPr/>
          <p:nvPr/>
        </p:nvSpPr>
        <p:spPr>
          <a:xfrm>
            <a:off x="7259783" y="6523707"/>
            <a:ext cx="4932218" cy="246221"/>
          </a:xfrm>
          <a:prstGeom prst="rect">
            <a:avLst/>
          </a:prstGeom>
        </p:spPr>
        <p:txBody>
          <a:bodyPr wrap="square">
            <a:spAutoFit/>
          </a:bodyPr>
          <a:lstStyle/>
          <a:p>
            <a:r>
              <a:rPr lang="en-US" sz="1000" dirty="0"/>
              <a:t>Credit: https://</a:t>
            </a:r>
            <a:r>
              <a:rPr lang="en-US" sz="1000" dirty="0" err="1"/>
              <a:t>commons.wikimedia.org</a:t>
            </a:r>
            <a:r>
              <a:rPr lang="en-US" sz="1000" dirty="0"/>
              <a:t>/wiki/</a:t>
            </a:r>
            <a:r>
              <a:rPr lang="en-US" sz="1000" dirty="0" err="1"/>
              <a:t>File:Clustal_Omega_Algorithm_Flowchart.svg</a:t>
            </a:r>
            <a:endParaRPr lang="en-US" sz="1000" dirty="0"/>
          </a:p>
        </p:txBody>
      </p:sp>
      <p:sp>
        <p:nvSpPr>
          <p:cNvPr id="5" name="Rectangle 4">
            <a:extLst>
              <a:ext uri="{FF2B5EF4-FFF2-40B4-BE49-F238E27FC236}">
                <a16:creationId xmlns:a16="http://schemas.microsoft.com/office/drawing/2014/main" id="{B20DA92D-544B-5E4E-8255-98A6F48C8BF3}"/>
              </a:ext>
            </a:extLst>
          </p:cNvPr>
          <p:cNvSpPr/>
          <p:nvPr/>
        </p:nvSpPr>
        <p:spPr>
          <a:xfrm>
            <a:off x="5162512" y="6132608"/>
            <a:ext cx="7029488" cy="369332"/>
          </a:xfrm>
          <a:prstGeom prst="rect">
            <a:avLst/>
          </a:prstGeom>
        </p:spPr>
        <p:txBody>
          <a:bodyPr wrap="none">
            <a:spAutoFit/>
          </a:bodyPr>
          <a:lstStyle/>
          <a:p>
            <a:r>
              <a:rPr lang="en-US" dirty="0"/>
              <a:t>More information: </a:t>
            </a:r>
            <a:r>
              <a:rPr lang="en-US" dirty="0">
                <a:hlinkClick r:id="rId3"/>
              </a:rPr>
              <a:t>https://www.lucidchart.com/pages/uml-activity-diagram</a:t>
            </a:r>
            <a:r>
              <a:rPr lang="en-US" dirty="0"/>
              <a:t> </a:t>
            </a:r>
          </a:p>
        </p:txBody>
      </p:sp>
    </p:spTree>
    <p:extLst>
      <p:ext uri="{BB962C8B-B14F-4D97-AF65-F5344CB8AC3E}">
        <p14:creationId xmlns:p14="http://schemas.microsoft.com/office/powerpoint/2010/main" val="292553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2296AA81-54F8-7C49-BB80-1706883D1E4B}"/>
              </a:ext>
            </a:extLst>
          </p:cNvPr>
          <p:cNvPicPr>
            <a:picLocks noChangeAspect="1"/>
          </p:cNvPicPr>
          <p:nvPr/>
        </p:nvPicPr>
        <p:blipFill>
          <a:blip r:embed="rId2"/>
          <a:stretch>
            <a:fillRect/>
          </a:stretch>
        </p:blipFill>
        <p:spPr>
          <a:xfrm>
            <a:off x="4686300" y="5863320"/>
            <a:ext cx="1701800" cy="571500"/>
          </a:xfrm>
          <a:prstGeom prst="rect">
            <a:avLst/>
          </a:prstGeom>
        </p:spPr>
      </p:pic>
      <p:sp>
        <p:nvSpPr>
          <p:cNvPr id="2" name="Title 1">
            <a:extLst>
              <a:ext uri="{FF2B5EF4-FFF2-40B4-BE49-F238E27FC236}">
                <a16:creationId xmlns:a16="http://schemas.microsoft.com/office/drawing/2014/main" id="{FF36443F-61BB-CA42-AE64-40AC1BFBD1D6}"/>
              </a:ext>
            </a:extLst>
          </p:cNvPr>
          <p:cNvSpPr>
            <a:spLocks noGrp="1"/>
          </p:cNvSpPr>
          <p:nvPr>
            <p:ph type="title"/>
          </p:nvPr>
        </p:nvSpPr>
        <p:spPr/>
        <p:txBody>
          <a:bodyPr/>
          <a:lstStyle/>
          <a:p>
            <a:r>
              <a:rPr lang="en-US" b="1" dirty="0">
                <a:solidFill>
                  <a:schemeClr val="accent6"/>
                </a:solidFill>
              </a:rPr>
              <a:t>Responding</a:t>
            </a:r>
            <a:r>
              <a:rPr lang="en-US" b="1" dirty="0"/>
              <a:t> to review</a:t>
            </a:r>
          </a:p>
        </p:txBody>
      </p:sp>
      <p:sp>
        <p:nvSpPr>
          <p:cNvPr id="3" name="Content Placeholder 2">
            <a:extLst>
              <a:ext uri="{FF2B5EF4-FFF2-40B4-BE49-F238E27FC236}">
                <a16:creationId xmlns:a16="http://schemas.microsoft.com/office/drawing/2014/main" id="{E8F53595-7BD2-9A46-B6A1-97615247765E}"/>
              </a:ext>
            </a:extLst>
          </p:cNvPr>
          <p:cNvSpPr>
            <a:spLocks noGrp="1"/>
          </p:cNvSpPr>
          <p:nvPr>
            <p:ph idx="1"/>
          </p:nvPr>
        </p:nvSpPr>
        <p:spPr>
          <a:xfrm>
            <a:off x="838200" y="1825624"/>
            <a:ext cx="10515600" cy="4778375"/>
          </a:xfrm>
        </p:spPr>
        <p:txBody>
          <a:bodyPr>
            <a:normAutofit/>
          </a:bodyPr>
          <a:lstStyle/>
          <a:p>
            <a:r>
              <a:rPr lang="en-US" dirty="0"/>
              <a:t>Code review comments are a dialogue</a:t>
            </a:r>
          </a:p>
          <a:p>
            <a:pPr lvl="1"/>
            <a:r>
              <a:rPr lang="en-US" dirty="0"/>
              <a:t>You don’t need to say yes to everything; justify your choices</a:t>
            </a:r>
          </a:p>
          <a:p>
            <a:r>
              <a:rPr lang="en-US" dirty="0"/>
              <a:t>Be courteous and thorough. Did you cover all major points?</a:t>
            </a:r>
          </a:p>
          <a:p>
            <a:r>
              <a:rPr lang="en-US" dirty="0"/>
              <a:t>Be prepared to discuss specifics if necessary</a:t>
            </a:r>
          </a:p>
          <a:p>
            <a:r>
              <a:rPr lang="en-US" dirty="0"/>
              <a:t>Triage: can these changes be made separately later?</a:t>
            </a:r>
          </a:p>
          <a:p>
            <a:pPr lvl="1"/>
            <a:r>
              <a:rPr lang="en-US" dirty="0"/>
              <a:t>Follow through on your promises</a:t>
            </a:r>
          </a:p>
          <a:p>
            <a:pPr lvl="1"/>
            <a:r>
              <a:rPr lang="en-US" dirty="0"/>
              <a:t>Don’t leave the problem for your reviewer to fix</a:t>
            </a:r>
          </a:p>
        </p:txBody>
      </p:sp>
      <p:sp>
        <p:nvSpPr>
          <p:cNvPr id="4" name="Rectangle 3">
            <a:extLst>
              <a:ext uri="{FF2B5EF4-FFF2-40B4-BE49-F238E27FC236}">
                <a16:creationId xmlns:a16="http://schemas.microsoft.com/office/drawing/2014/main" id="{C20327CF-0262-3540-A1FA-D333AAB1E31B}"/>
              </a:ext>
            </a:extLst>
          </p:cNvPr>
          <p:cNvSpPr/>
          <p:nvPr/>
        </p:nvSpPr>
        <p:spPr>
          <a:xfrm>
            <a:off x="6286500" y="5846544"/>
            <a:ext cx="576580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lvl="1" algn="ctr"/>
            <a:r>
              <a:rPr lang="en-US" dirty="0"/>
              <a:t>TIP: GitHub emoji can act like checkmarks on individual points- “I saw this”, “I responded to this one”</a:t>
            </a:r>
          </a:p>
        </p:txBody>
      </p:sp>
    </p:spTree>
    <p:extLst>
      <p:ext uri="{BB962C8B-B14F-4D97-AF65-F5344CB8AC3E}">
        <p14:creationId xmlns:p14="http://schemas.microsoft.com/office/powerpoint/2010/main" val="261626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8D743-CA56-B94E-B94D-6E2596026F69}"/>
              </a:ext>
            </a:extLst>
          </p:cNvPr>
          <p:cNvSpPr>
            <a:spLocks noGrp="1"/>
          </p:cNvSpPr>
          <p:nvPr>
            <p:ph type="title"/>
          </p:nvPr>
        </p:nvSpPr>
        <p:spPr/>
        <p:txBody>
          <a:bodyPr/>
          <a:lstStyle/>
          <a:p>
            <a:r>
              <a:rPr lang="en-US" dirty="0"/>
              <a:t>The role of the </a:t>
            </a:r>
            <a:r>
              <a:rPr lang="en-US" dirty="0">
                <a:solidFill>
                  <a:schemeClr val="accent3"/>
                </a:solidFill>
              </a:rPr>
              <a:t>Team</a:t>
            </a:r>
          </a:p>
        </p:txBody>
      </p:sp>
      <p:sp>
        <p:nvSpPr>
          <p:cNvPr id="5" name="Text Placeholder 4">
            <a:extLst>
              <a:ext uri="{FF2B5EF4-FFF2-40B4-BE49-F238E27FC236}">
                <a16:creationId xmlns:a16="http://schemas.microsoft.com/office/drawing/2014/main" id="{D91B5142-510A-ED43-9464-40CA23FAE2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2893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625E-E109-4842-BC99-638226811E03}"/>
              </a:ext>
            </a:extLst>
          </p:cNvPr>
          <p:cNvSpPr>
            <a:spLocks noGrp="1"/>
          </p:cNvSpPr>
          <p:nvPr>
            <p:ph type="title"/>
          </p:nvPr>
        </p:nvSpPr>
        <p:spPr/>
        <p:txBody>
          <a:bodyPr/>
          <a:lstStyle/>
          <a:p>
            <a:r>
              <a:rPr lang="en-US" b="1" dirty="0"/>
              <a:t>Automate the boring stuff</a:t>
            </a:r>
          </a:p>
        </p:txBody>
      </p:sp>
      <p:sp>
        <p:nvSpPr>
          <p:cNvPr id="3" name="Content Placeholder 2">
            <a:extLst>
              <a:ext uri="{FF2B5EF4-FFF2-40B4-BE49-F238E27FC236}">
                <a16:creationId xmlns:a16="http://schemas.microsoft.com/office/drawing/2014/main" id="{F4BB575C-0A7E-2A46-A5DB-7E41B42D63DD}"/>
              </a:ext>
            </a:extLst>
          </p:cNvPr>
          <p:cNvSpPr>
            <a:spLocks noGrp="1"/>
          </p:cNvSpPr>
          <p:nvPr>
            <p:ph idx="1"/>
          </p:nvPr>
        </p:nvSpPr>
        <p:spPr/>
        <p:txBody>
          <a:bodyPr/>
          <a:lstStyle/>
          <a:p>
            <a:r>
              <a:rPr lang="en-US" dirty="0"/>
              <a:t>Human reviewers are expensive and valuable</a:t>
            </a:r>
          </a:p>
          <a:p>
            <a:pPr lvl="1"/>
            <a:r>
              <a:rPr lang="en-US" dirty="0"/>
              <a:t>Focus their time on what matters!</a:t>
            </a:r>
          </a:p>
          <a:p>
            <a:r>
              <a:rPr lang="en-US" dirty="0"/>
              <a:t>Use agreed-upon tools and settings to handle routine tasks</a:t>
            </a:r>
          </a:p>
          <a:p>
            <a:pPr lvl="1"/>
            <a:r>
              <a:rPr lang="en-US" dirty="0"/>
              <a:t>Code formatting tools for style</a:t>
            </a:r>
          </a:p>
          <a:p>
            <a:pPr lvl="1"/>
            <a:r>
              <a:rPr lang="en-US" dirty="0"/>
              <a:t>Static analysis (linters) to catch common problems</a:t>
            </a:r>
          </a:p>
          <a:p>
            <a:pPr lvl="1"/>
            <a:r>
              <a:rPr lang="en-US" dirty="0"/>
              <a:t>Other quality checks (</a:t>
            </a:r>
            <a:r>
              <a:rPr lang="en-US" dirty="0" err="1"/>
              <a:t>CodeClimate</a:t>
            </a:r>
            <a:r>
              <a:rPr lang="en-US" dirty="0"/>
              <a:t> </a:t>
            </a:r>
            <a:r>
              <a:rPr lang="en-US" dirty="0" err="1"/>
              <a:t>etc</a:t>
            </a:r>
            <a:r>
              <a:rPr lang="en-US" dirty="0"/>
              <a:t>)</a:t>
            </a:r>
          </a:p>
          <a:p>
            <a:pPr lvl="1"/>
            <a:r>
              <a:rPr lang="en-US" dirty="0"/>
              <a:t>Continuous integration to ensure all checks are run</a:t>
            </a:r>
          </a:p>
        </p:txBody>
      </p:sp>
      <p:pic>
        <p:nvPicPr>
          <p:cNvPr id="2050" name="Picture 2" descr="American Classic Mr Machine, Multiple">
            <a:extLst>
              <a:ext uri="{FF2B5EF4-FFF2-40B4-BE49-F238E27FC236}">
                <a16:creationId xmlns:a16="http://schemas.microsoft.com/office/drawing/2014/main" id="{DCB26064-E89D-5047-B144-08DE391F7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160" y="1631624"/>
            <a:ext cx="1739900" cy="2940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uick Guide to Linting JavaScript Codebase with ESLint - DEV">
            <a:extLst>
              <a:ext uri="{FF2B5EF4-FFF2-40B4-BE49-F238E27FC236}">
                <a16:creationId xmlns:a16="http://schemas.microsoft.com/office/drawing/2014/main" id="{9D4751C9-63D7-AE41-9C78-A1D2F5E11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70" y="4914678"/>
            <a:ext cx="1577191" cy="9233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ccessibility Testing with aXe and WebdriverJS">
            <a:extLst>
              <a:ext uri="{FF2B5EF4-FFF2-40B4-BE49-F238E27FC236}">
                <a16:creationId xmlns:a16="http://schemas.microsoft.com/office/drawing/2014/main" id="{3B7BE2F1-C9AC-C545-AEAA-41CC05010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3" y="5939298"/>
            <a:ext cx="777240" cy="7772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Yet another reason to use Python Flake8 | by Rakesh Kumar | Medium">
            <a:extLst>
              <a:ext uri="{FF2B5EF4-FFF2-40B4-BE49-F238E27FC236}">
                <a16:creationId xmlns:a16="http://schemas.microsoft.com/office/drawing/2014/main" id="{FF18CB62-7F6F-A34E-ACE4-8D019D21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636" y="5933645"/>
            <a:ext cx="932430" cy="6216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8DA8A0-392F-4842-B040-6F70AAE2EB90}"/>
              </a:ext>
            </a:extLst>
          </p:cNvPr>
          <p:cNvSpPr txBox="1"/>
          <p:nvPr/>
        </p:nvSpPr>
        <p:spPr>
          <a:xfrm>
            <a:off x="3424383" y="5790025"/>
            <a:ext cx="18162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Flake8/</a:t>
            </a:r>
            <a:r>
              <a:rPr lang="en-US" dirty="0" err="1"/>
              <a:t>pylint</a:t>
            </a:r>
            <a:endParaRPr lang="en-US" dirty="0"/>
          </a:p>
          <a:p>
            <a:pPr marL="285750" indent="-285750">
              <a:buFont typeface="Arial" panose="020B0604020202020204" pitchFamily="34" charset="0"/>
              <a:buChar char="•"/>
            </a:pPr>
            <a:r>
              <a:rPr lang="en-US" dirty="0" err="1"/>
              <a:t>mypy</a:t>
            </a:r>
            <a:endParaRPr lang="en-US" dirty="0"/>
          </a:p>
          <a:p>
            <a:pPr marL="285750" indent="-285750">
              <a:buFont typeface="Arial" panose="020B0604020202020204" pitchFamily="34" charset="0"/>
              <a:buChar char="•"/>
            </a:pPr>
            <a:r>
              <a:rPr lang="en-US" dirty="0"/>
              <a:t>bandit</a:t>
            </a:r>
          </a:p>
        </p:txBody>
      </p:sp>
      <p:pic>
        <p:nvPicPr>
          <p:cNvPr id="2064" name="Picture 16" descr="Clippy | Know Your Meme">
            <a:extLst>
              <a:ext uri="{FF2B5EF4-FFF2-40B4-BE49-F238E27FC236}">
                <a16:creationId xmlns:a16="http://schemas.microsoft.com/office/drawing/2014/main" id="{E67A3E80-4FE4-E94A-A7EB-11397C85EA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44" r="21315"/>
          <a:stretch/>
        </p:blipFill>
        <p:spPr bwMode="auto">
          <a:xfrm>
            <a:off x="5879161" y="5826616"/>
            <a:ext cx="777240" cy="84010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ustacean.net: Home of Ferris the Crab">
            <a:extLst>
              <a:ext uri="{FF2B5EF4-FFF2-40B4-BE49-F238E27FC236}">
                <a16:creationId xmlns:a16="http://schemas.microsoft.com/office/drawing/2014/main" id="{8329C34D-B905-2746-A42F-8B4FFEB96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7243" y="5609022"/>
            <a:ext cx="652780" cy="43518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 R Logo">
            <a:extLst>
              <a:ext uri="{FF2B5EF4-FFF2-40B4-BE49-F238E27FC236}">
                <a16:creationId xmlns:a16="http://schemas.microsoft.com/office/drawing/2014/main" id="{632FF55B-56C5-9F46-96BC-EF66A31B41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676" y="5722758"/>
            <a:ext cx="1084165" cy="8401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2583B3-E9D0-CA44-90A8-015976037226}"/>
              </a:ext>
            </a:extLst>
          </p:cNvPr>
          <p:cNvSpPr txBox="1"/>
          <p:nvPr/>
        </p:nvSpPr>
        <p:spPr>
          <a:xfrm>
            <a:off x="6984996" y="6007977"/>
            <a:ext cx="587469" cy="446276"/>
          </a:xfrm>
          <a:prstGeom prst="rect">
            <a:avLst/>
          </a:prstGeom>
          <a:noFill/>
        </p:spPr>
        <p:txBody>
          <a:bodyPr wrap="none" rtlCol="0">
            <a:spAutoFit/>
          </a:bodyPr>
          <a:lstStyle/>
          <a:p>
            <a:r>
              <a:rPr lang="en-US" sz="2300" b="1" dirty="0"/>
              <a:t>lint</a:t>
            </a:r>
          </a:p>
        </p:txBody>
      </p:sp>
      <p:pic>
        <p:nvPicPr>
          <p:cNvPr id="2072" name="Picture 24" descr="GitHub - isocpp/logos: C++ logos created for isocpp.org">
            <a:extLst>
              <a:ext uri="{FF2B5EF4-FFF2-40B4-BE49-F238E27FC236}">
                <a16:creationId xmlns:a16="http://schemas.microsoft.com/office/drawing/2014/main" id="{A80C5200-F360-7042-9140-A828BA1352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3681" y="5838008"/>
            <a:ext cx="777240" cy="7772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66491A-DF10-7647-BEB6-816EC13C73B1}"/>
              </a:ext>
            </a:extLst>
          </p:cNvPr>
          <p:cNvSpPr txBox="1"/>
          <p:nvPr/>
        </p:nvSpPr>
        <p:spPr>
          <a:xfrm>
            <a:off x="9253435" y="6074242"/>
            <a:ext cx="1103187" cy="369332"/>
          </a:xfrm>
          <a:prstGeom prst="rect">
            <a:avLst/>
          </a:prstGeom>
          <a:noFill/>
        </p:spPr>
        <p:txBody>
          <a:bodyPr wrap="none" rtlCol="0">
            <a:spAutoFit/>
          </a:bodyPr>
          <a:lstStyle/>
          <a:p>
            <a:r>
              <a:rPr lang="en-US" dirty="0"/>
              <a:t>clang-tidy</a:t>
            </a:r>
          </a:p>
        </p:txBody>
      </p:sp>
      <p:pic>
        <p:nvPicPr>
          <p:cNvPr id="2074" name="Picture 26" descr="How to setup GitHub Actions for Android projects - Coletiv Blog">
            <a:extLst>
              <a:ext uri="{FF2B5EF4-FFF2-40B4-BE49-F238E27FC236}">
                <a16:creationId xmlns:a16="http://schemas.microsoft.com/office/drawing/2014/main" id="{DDD211F2-E375-2847-9A3F-A6091A6400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162" t="16342" r="24395" b="14060"/>
          <a:stretch/>
        </p:blipFill>
        <p:spPr bwMode="auto">
          <a:xfrm>
            <a:off x="10560065" y="5710308"/>
            <a:ext cx="1209956" cy="903349"/>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OWASP's bug bounty program | Bugcrowd">
            <a:extLst>
              <a:ext uri="{FF2B5EF4-FFF2-40B4-BE49-F238E27FC236}">
                <a16:creationId xmlns:a16="http://schemas.microsoft.com/office/drawing/2014/main" id="{C3831E51-14D6-4840-A22C-D2DF8E844A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366" y="5883645"/>
            <a:ext cx="762326" cy="7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19A5-9BC8-3543-82A1-2BB81BA24A97}"/>
              </a:ext>
            </a:extLst>
          </p:cNvPr>
          <p:cNvSpPr>
            <a:spLocks noGrp="1"/>
          </p:cNvSpPr>
          <p:nvPr>
            <p:ph type="title"/>
          </p:nvPr>
        </p:nvSpPr>
        <p:spPr/>
        <p:txBody>
          <a:bodyPr/>
          <a:lstStyle/>
          <a:p>
            <a:r>
              <a:rPr lang="en-US" b="1" dirty="0"/>
              <a:t>Identify barriers to automation</a:t>
            </a:r>
          </a:p>
        </p:txBody>
      </p:sp>
      <p:sp>
        <p:nvSpPr>
          <p:cNvPr id="3" name="Content Placeholder 2">
            <a:extLst>
              <a:ext uri="{FF2B5EF4-FFF2-40B4-BE49-F238E27FC236}">
                <a16:creationId xmlns:a16="http://schemas.microsoft.com/office/drawing/2014/main" id="{24EC2EFC-3CC6-F44F-AB6E-F150DB90B5D5}"/>
              </a:ext>
            </a:extLst>
          </p:cNvPr>
          <p:cNvSpPr>
            <a:spLocks noGrp="1"/>
          </p:cNvSpPr>
          <p:nvPr>
            <p:ph idx="1"/>
          </p:nvPr>
        </p:nvSpPr>
        <p:spPr/>
        <p:txBody>
          <a:bodyPr/>
          <a:lstStyle/>
          <a:p>
            <a:r>
              <a:rPr lang="en-US" dirty="0"/>
              <a:t>Bad habits make it hard to use good tools</a:t>
            </a:r>
          </a:p>
          <a:p>
            <a:pPr lvl="1"/>
            <a:r>
              <a:rPr lang="en-US" dirty="0"/>
              <a:t>If you can’t install/run code, CI won’t work</a:t>
            </a:r>
          </a:p>
          <a:p>
            <a:pPr lvl="1"/>
            <a:r>
              <a:rPr lang="en-US" dirty="0"/>
              <a:t>Avoid: hard-coded paths or undocumented configuration </a:t>
            </a:r>
          </a:p>
          <a:p>
            <a:pPr lvl="1"/>
            <a:r>
              <a:rPr lang="en-US" dirty="0"/>
              <a:t>Database setup/migrations should be automated so that every test is run against a realistic environment</a:t>
            </a:r>
          </a:p>
          <a:p>
            <a:pPr lvl="1"/>
            <a:r>
              <a:rPr lang="en-US" dirty="0"/>
              <a:t>Code should be broken into pieces that allow unit testing</a:t>
            </a:r>
          </a:p>
          <a:p>
            <a:r>
              <a:rPr lang="en-US" dirty="0"/>
              <a:t>Make small improvements in each cycle</a:t>
            </a:r>
          </a:p>
          <a:p>
            <a:r>
              <a:rPr lang="en-US" dirty="0"/>
              <a:t>Maintenance required: Automation is a shared responsibility</a:t>
            </a:r>
          </a:p>
          <a:p>
            <a:endParaRPr lang="en-US" dirty="0"/>
          </a:p>
        </p:txBody>
      </p:sp>
      <p:pic>
        <p:nvPicPr>
          <p:cNvPr id="7172" name="Picture 4" descr="How To Overcome the 5 Most Common Barriers To Recognition | Authentic  Recognition">
            <a:extLst>
              <a:ext uri="{FF2B5EF4-FFF2-40B4-BE49-F238E27FC236}">
                <a16:creationId xmlns:a16="http://schemas.microsoft.com/office/drawing/2014/main" id="{6431DE7F-5501-A14F-9A75-D7DB71640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500" y="365125"/>
            <a:ext cx="2866000" cy="1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02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3CF73-CDB7-C749-A351-AC9F7E3EDC1C}"/>
              </a:ext>
            </a:extLst>
          </p:cNvPr>
          <p:cNvSpPr>
            <a:spLocks noGrp="1"/>
          </p:cNvSpPr>
          <p:nvPr>
            <p:ph type="title"/>
          </p:nvPr>
        </p:nvSpPr>
        <p:spPr/>
        <p:txBody>
          <a:bodyPr/>
          <a:lstStyle/>
          <a:p>
            <a:r>
              <a:rPr lang="en-US" b="1" dirty="0"/>
              <a:t>Why Code Review: </a:t>
            </a:r>
            <a:r>
              <a:rPr lang="en-US" b="1" dirty="0">
                <a:solidFill>
                  <a:schemeClr val="accent6">
                    <a:lumMod val="75000"/>
                  </a:schemeClr>
                </a:solidFill>
              </a:rPr>
              <a:t>Project Benefits</a:t>
            </a:r>
          </a:p>
        </p:txBody>
      </p:sp>
      <p:sp>
        <p:nvSpPr>
          <p:cNvPr id="3" name="Content Placeholder 2">
            <a:extLst>
              <a:ext uri="{FF2B5EF4-FFF2-40B4-BE49-F238E27FC236}">
                <a16:creationId xmlns:a16="http://schemas.microsoft.com/office/drawing/2014/main" id="{566E9465-42C6-9546-B62D-D9F66C5A16A6}"/>
              </a:ext>
            </a:extLst>
          </p:cNvPr>
          <p:cNvSpPr>
            <a:spLocks noGrp="1"/>
          </p:cNvSpPr>
          <p:nvPr>
            <p:ph idx="1"/>
          </p:nvPr>
        </p:nvSpPr>
        <p:spPr/>
        <p:txBody>
          <a:bodyPr/>
          <a:lstStyle/>
          <a:p>
            <a:r>
              <a:rPr lang="en-US" dirty="0"/>
              <a:t>Many research articles depend on methods implemented via code</a:t>
            </a:r>
          </a:p>
          <a:p>
            <a:r>
              <a:rPr lang="en-US" dirty="0"/>
              <a:t>In addition to implementing equations, code must make many decisions (missing / imputed data, sample selection, underflow, </a:t>
            </a:r>
            <a:r>
              <a:rPr lang="en-US" dirty="0" err="1"/>
              <a:t>etc</a:t>
            </a:r>
            <a:r>
              <a:rPr lang="en-US" dirty="0"/>
              <a:t>)</a:t>
            </a:r>
          </a:p>
          <a:p>
            <a:r>
              <a:rPr lang="en-US" dirty="0"/>
              <a:t>Reading the methods section is not enough to validate the program</a:t>
            </a:r>
          </a:p>
          <a:p>
            <a:pPr lvl="1"/>
            <a:r>
              <a:rPr lang="en-US" dirty="0"/>
              <a:t>...but a code bug </a:t>
            </a:r>
            <a:r>
              <a:rPr lang="en-US" i="1" dirty="0"/>
              <a:t>is</a:t>
            </a:r>
            <a:r>
              <a:rPr lang="en-US" dirty="0"/>
              <a:t> enough to invalidate the conclusions of the paper</a:t>
            </a:r>
          </a:p>
          <a:p>
            <a:r>
              <a:rPr lang="en-US" dirty="0">
                <a:solidFill>
                  <a:schemeClr val="accent1">
                    <a:lumMod val="50000"/>
                  </a:schemeClr>
                </a:solidFill>
              </a:rPr>
              <a:t>Code review helps us to do good science today</a:t>
            </a:r>
          </a:p>
        </p:txBody>
      </p:sp>
      <p:sp>
        <p:nvSpPr>
          <p:cNvPr id="4" name="Rectangle 3">
            <a:extLst>
              <a:ext uri="{FF2B5EF4-FFF2-40B4-BE49-F238E27FC236}">
                <a16:creationId xmlns:a16="http://schemas.microsoft.com/office/drawing/2014/main" id="{26361B5C-06BE-1C48-AAFE-168B5235336A}"/>
              </a:ext>
            </a:extLst>
          </p:cNvPr>
          <p:cNvSpPr/>
          <p:nvPr/>
        </p:nvSpPr>
        <p:spPr>
          <a:xfrm>
            <a:off x="103186" y="5942568"/>
            <a:ext cx="7528086" cy="738664"/>
          </a:xfrm>
          <a:prstGeom prst="rect">
            <a:avLst/>
          </a:prstGeom>
        </p:spPr>
        <p:txBody>
          <a:bodyPr wrap="none">
            <a:spAutoFit/>
          </a:bodyPr>
          <a:lstStyle/>
          <a:p>
            <a:r>
              <a:rPr lang="en-US" sz="1400" dirty="0" err="1">
                <a:effectLst/>
              </a:rPr>
              <a:t>Soergel</a:t>
            </a:r>
            <a:r>
              <a:rPr lang="en-US" sz="1400" dirty="0">
                <a:effectLst/>
              </a:rPr>
              <a:t>, D. A. W. Rampant software errors may undermine scientific results. </a:t>
            </a:r>
            <a:r>
              <a:rPr lang="en-US" sz="1400" i="1" dirty="0">
                <a:effectLst/>
              </a:rPr>
              <a:t>F1000Res</a:t>
            </a:r>
            <a:r>
              <a:rPr lang="en-US" sz="1400" dirty="0">
                <a:effectLst/>
              </a:rPr>
              <a:t> </a:t>
            </a:r>
            <a:r>
              <a:rPr lang="en-US" sz="1400" b="1" dirty="0">
                <a:effectLst/>
              </a:rPr>
              <a:t>3</a:t>
            </a:r>
            <a:r>
              <a:rPr lang="en-US" sz="1400" dirty="0">
                <a:effectLst/>
              </a:rPr>
              <a:t>, 303 (2015). (</a:t>
            </a:r>
            <a:r>
              <a:rPr lang="en-US" sz="1400" dirty="0">
                <a:effectLst/>
                <a:hlinkClick r:id="rId2"/>
              </a:rPr>
              <a:t>link</a:t>
            </a:r>
            <a:r>
              <a:rPr lang="en-US" sz="1400" dirty="0">
                <a:effectLst/>
              </a:rPr>
              <a:t>)</a:t>
            </a:r>
          </a:p>
          <a:p>
            <a:r>
              <a:rPr lang="en-US" sz="1400" dirty="0"/>
              <a:t>Chang, G. </a:t>
            </a:r>
            <a:r>
              <a:rPr lang="en-US" sz="1400" i="1" dirty="0"/>
              <a:t>et al.</a:t>
            </a:r>
            <a:r>
              <a:rPr lang="en-US" sz="1400" dirty="0"/>
              <a:t> Retraction. </a:t>
            </a:r>
            <a:r>
              <a:rPr lang="en-US" sz="1400" i="1" dirty="0"/>
              <a:t>Science</a:t>
            </a:r>
            <a:r>
              <a:rPr lang="en-US" sz="1400" dirty="0"/>
              <a:t> </a:t>
            </a:r>
            <a:r>
              <a:rPr lang="en-US" sz="1400" b="1" dirty="0"/>
              <a:t>314</a:t>
            </a:r>
            <a:r>
              <a:rPr lang="en-US" sz="1400" dirty="0"/>
              <a:t>, 1875.2-1875 (2006). (</a:t>
            </a:r>
            <a:r>
              <a:rPr lang="en-US" sz="1400" dirty="0">
                <a:hlinkClick r:id="rId3"/>
              </a:rPr>
              <a:t>link</a:t>
            </a:r>
            <a:r>
              <a:rPr lang="en-US" sz="1400" dirty="0"/>
              <a:t>)</a:t>
            </a:r>
          </a:p>
          <a:p>
            <a:r>
              <a:rPr lang="en-US" sz="1400" dirty="0"/>
              <a:t>Jay, C. </a:t>
            </a:r>
            <a:r>
              <a:rPr lang="en-US" sz="1400" i="1" dirty="0"/>
              <a:t>et al.</a:t>
            </a:r>
            <a:r>
              <a:rPr lang="en-US" sz="1400" dirty="0"/>
              <a:t> The challenges of theory-software translation. </a:t>
            </a:r>
            <a:r>
              <a:rPr lang="en-US" sz="1400" i="1" dirty="0"/>
              <a:t>F1000Res</a:t>
            </a:r>
            <a:r>
              <a:rPr lang="en-US" sz="1400" dirty="0"/>
              <a:t> </a:t>
            </a:r>
            <a:r>
              <a:rPr lang="en-US" sz="1400" b="1" dirty="0"/>
              <a:t>9</a:t>
            </a:r>
            <a:r>
              <a:rPr lang="en-US" sz="1400" dirty="0"/>
              <a:t>, 1192 (2020). (</a:t>
            </a:r>
            <a:r>
              <a:rPr lang="en-US" sz="1400" dirty="0">
                <a:hlinkClick r:id="rId4"/>
              </a:rPr>
              <a:t>link</a:t>
            </a:r>
            <a:r>
              <a:rPr lang="en-US" sz="1400" dirty="0"/>
              <a:t>)</a:t>
            </a:r>
          </a:p>
        </p:txBody>
      </p:sp>
      <p:pic>
        <p:nvPicPr>
          <p:cNvPr id="4098" name="Picture 2" descr="Does peer review make scientists use more cautious language? | News |  Chemistry World">
            <a:extLst>
              <a:ext uri="{FF2B5EF4-FFF2-40B4-BE49-F238E27FC236}">
                <a16:creationId xmlns:a16="http://schemas.microsoft.com/office/drawing/2014/main" id="{A3304FE4-F85D-3B4A-A029-299D6E721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1700" y="365125"/>
            <a:ext cx="1854200" cy="104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01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51DC5A-05BF-4E46-B795-F2FDEE6B6282}"/>
              </a:ext>
            </a:extLst>
          </p:cNvPr>
          <p:cNvSpPr>
            <a:spLocks noGrp="1"/>
          </p:cNvSpPr>
          <p:nvPr>
            <p:ph type="title"/>
          </p:nvPr>
        </p:nvSpPr>
        <p:spPr/>
        <p:txBody>
          <a:bodyPr/>
          <a:lstStyle/>
          <a:p>
            <a:r>
              <a:rPr lang="en-US" b="1" dirty="0"/>
              <a:t>Create shared expectations</a:t>
            </a:r>
          </a:p>
        </p:txBody>
      </p:sp>
      <p:sp>
        <p:nvSpPr>
          <p:cNvPr id="7" name="Content Placeholder 6">
            <a:extLst>
              <a:ext uri="{FF2B5EF4-FFF2-40B4-BE49-F238E27FC236}">
                <a16:creationId xmlns:a16="http://schemas.microsoft.com/office/drawing/2014/main" id="{2F962520-C044-3941-93CE-D46AC680E153}"/>
              </a:ext>
            </a:extLst>
          </p:cNvPr>
          <p:cNvSpPr>
            <a:spLocks noGrp="1"/>
          </p:cNvSpPr>
          <p:nvPr>
            <p:ph idx="1"/>
          </p:nvPr>
        </p:nvSpPr>
        <p:spPr>
          <a:xfrm>
            <a:off x="838199" y="1825625"/>
            <a:ext cx="8541327" cy="4351338"/>
          </a:xfrm>
        </p:spPr>
        <p:txBody>
          <a:bodyPr/>
          <a:lstStyle/>
          <a:p>
            <a:r>
              <a:rPr lang="en-US" dirty="0"/>
              <a:t>Good guidelines are:</a:t>
            </a:r>
          </a:p>
          <a:p>
            <a:pPr lvl="1"/>
            <a:r>
              <a:rPr lang="en-US" dirty="0"/>
              <a:t>Realistic and based on the needs of the project</a:t>
            </a:r>
          </a:p>
          <a:p>
            <a:pPr lvl="1"/>
            <a:r>
              <a:rPr lang="en-US" dirty="0"/>
              <a:t>Agreed upon by the team, rather than imposed</a:t>
            </a:r>
          </a:p>
          <a:p>
            <a:pPr lvl="1"/>
            <a:r>
              <a:rPr lang="en-US" dirty="0"/>
              <a:t>Subject to revision over time</a:t>
            </a:r>
          </a:p>
          <a:p>
            <a:r>
              <a:rPr lang="en-US" dirty="0"/>
              <a:t>Set a culture of communication</a:t>
            </a:r>
          </a:p>
          <a:p>
            <a:pPr lvl="1"/>
            <a:r>
              <a:rPr lang="en-US" dirty="0"/>
              <a:t>Respectful: criticize code, not people</a:t>
            </a:r>
          </a:p>
          <a:p>
            <a:pPr lvl="1"/>
            <a:r>
              <a:rPr lang="en-US" dirty="0"/>
              <a:t>Flexible: open to discussion and alternatives</a:t>
            </a:r>
          </a:p>
          <a:p>
            <a:pPr lvl="1"/>
            <a:r>
              <a:rPr lang="en-US" dirty="0"/>
              <a:t>Curious: ask questions for the sake of learning</a:t>
            </a:r>
          </a:p>
          <a:p>
            <a:pPr lvl="1"/>
            <a:endParaRPr lang="en-US" dirty="0"/>
          </a:p>
        </p:txBody>
      </p:sp>
      <p:pic>
        <p:nvPicPr>
          <p:cNvPr id="6146" name="Picture 2" descr="imposition | My Fantastic Life">
            <a:extLst>
              <a:ext uri="{FF2B5EF4-FFF2-40B4-BE49-F238E27FC236}">
                <a16:creationId xmlns:a16="http://schemas.microsoft.com/office/drawing/2014/main" id="{88A50480-B9E4-0046-8E62-E11E0D37A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064" y="2562225"/>
            <a:ext cx="1995726" cy="1517650"/>
          </a:xfrm>
          <a:prstGeom prst="rect">
            <a:avLst/>
          </a:prstGeom>
          <a:solidFill>
            <a:schemeClr val="accent1"/>
          </a:solidFill>
        </p:spPr>
      </p:pic>
      <p:sp>
        <p:nvSpPr>
          <p:cNvPr id="8" name="&quot;No&quot; Symbol 7">
            <a:extLst>
              <a:ext uri="{FF2B5EF4-FFF2-40B4-BE49-F238E27FC236}">
                <a16:creationId xmlns:a16="http://schemas.microsoft.com/office/drawing/2014/main" id="{A3107819-8DFD-C84C-8DB4-C3194F4BDFB7}"/>
              </a:ext>
            </a:extLst>
          </p:cNvPr>
          <p:cNvSpPr/>
          <p:nvPr/>
        </p:nvSpPr>
        <p:spPr>
          <a:xfrm>
            <a:off x="8557490" y="2197100"/>
            <a:ext cx="2463800" cy="2463800"/>
          </a:xfrm>
          <a:prstGeom prst="noSmoking">
            <a:avLst>
              <a:gd name="adj" fmla="val 3322"/>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933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66E7-BB81-7349-80E3-FF44CB5E309B}"/>
              </a:ext>
            </a:extLst>
          </p:cNvPr>
          <p:cNvSpPr>
            <a:spLocks noGrp="1"/>
          </p:cNvSpPr>
          <p:nvPr>
            <p:ph type="title"/>
          </p:nvPr>
        </p:nvSpPr>
        <p:spPr/>
        <p:txBody>
          <a:bodyPr/>
          <a:lstStyle/>
          <a:p>
            <a:r>
              <a:rPr lang="en-US" b="1" dirty="0">
                <a:solidFill>
                  <a:schemeClr val="accent6"/>
                </a:solidFill>
              </a:rPr>
              <a:t>Example checklist:</a:t>
            </a:r>
            <a:r>
              <a:rPr lang="en-US" b="1" dirty="0"/>
              <a:t> Web Applications</a:t>
            </a:r>
          </a:p>
        </p:txBody>
      </p:sp>
      <p:sp>
        <p:nvSpPr>
          <p:cNvPr id="3" name="Content Placeholder 2">
            <a:extLst>
              <a:ext uri="{FF2B5EF4-FFF2-40B4-BE49-F238E27FC236}">
                <a16:creationId xmlns:a16="http://schemas.microsoft.com/office/drawing/2014/main" id="{460D5DE6-ABE0-254D-B933-BA761805C54C}"/>
              </a:ext>
            </a:extLst>
          </p:cNvPr>
          <p:cNvSpPr>
            <a:spLocks noGrp="1"/>
          </p:cNvSpPr>
          <p:nvPr>
            <p:ph idx="1"/>
          </p:nvPr>
        </p:nvSpPr>
        <p:spPr/>
        <p:txBody>
          <a:bodyPr>
            <a:normAutofit/>
          </a:bodyPr>
          <a:lstStyle/>
          <a:p>
            <a:r>
              <a:rPr lang="en-US" b="1" dirty="0"/>
              <a:t>Features</a:t>
            </a:r>
            <a:r>
              <a:rPr lang="en-US" dirty="0"/>
              <a:t>: </a:t>
            </a:r>
            <a:r>
              <a:rPr lang="en-US" dirty="0">
                <a:latin typeface="+mj-lt"/>
              </a:rPr>
              <a:t>are complete and work as intended</a:t>
            </a:r>
          </a:p>
          <a:p>
            <a:r>
              <a:rPr lang="en-US" b="1" dirty="0"/>
              <a:t>Documentation:</a:t>
            </a:r>
            <a:r>
              <a:rPr lang="en-US" dirty="0"/>
              <a:t> </a:t>
            </a:r>
            <a:r>
              <a:rPr lang="en-US" dirty="0">
                <a:latin typeface="+mj-lt"/>
              </a:rPr>
              <a:t>code comments, docstrings, and specs</a:t>
            </a:r>
          </a:p>
          <a:p>
            <a:r>
              <a:rPr lang="en-US" b="1" dirty="0"/>
              <a:t>Compliance: </a:t>
            </a:r>
            <a:r>
              <a:rPr lang="en-US" dirty="0">
                <a:latin typeface="+mj-lt"/>
              </a:rPr>
              <a:t>meets regulatory obligations (IRB, accessibility, </a:t>
            </a:r>
            <a:r>
              <a:rPr lang="en-US" dirty="0" err="1">
                <a:latin typeface="+mj-lt"/>
              </a:rPr>
              <a:t>etc</a:t>
            </a:r>
            <a:r>
              <a:rPr lang="en-US" dirty="0">
                <a:latin typeface="+mj-lt"/>
              </a:rPr>
              <a:t>)</a:t>
            </a:r>
          </a:p>
          <a:p>
            <a:endParaRPr lang="en-US" dirty="0">
              <a:latin typeface="+mj-lt"/>
            </a:endParaRPr>
          </a:p>
          <a:p>
            <a:r>
              <a:rPr lang="en-US" b="1" dirty="0"/>
              <a:t>Maintainability: </a:t>
            </a:r>
            <a:r>
              <a:rPr lang="en-US" dirty="0">
                <a:latin typeface="+mj-lt"/>
              </a:rPr>
              <a:t>change is readable &amp; thorough; include artifacts &amp; tests</a:t>
            </a:r>
          </a:p>
          <a:p>
            <a:r>
              <a:rPr lang="en-US" b="1" dirty="0"/>
              <a:t>Performance/scalability</a:t>
            </a:r>
            <a:r>
              <a:rPr lang="en-US" dirty="0"/>
              <a:t>: </a:t>
            </a:r>
            <a:r>
              <a:rPr lang="en-US" dirty="0">
                <a:latin typeface="+mj-lt"/>
              </a:rPr>
              <a:t>site won’t crash under heavy use</a:t>
            </a:r>
          </a:p>
          <a:p>
            <a:r>
              <a:rPr lang="en-US" b="1" dirty="0"/>
              <a:t>Privacy/security</a:t>
            </a:r>
            <a:r>
              <a:rPr lang="en-US" dirty="0"/>
              <a:t>: </a:t>
            </a:r>
            <a:r>
              <a:rPr lang="en-US" dirty="0">
                <a:latin typeface="+mj-lt"/>
              </a:rPr>
              <a:t>access controls, code injection, </a:t>
            </a:r>
            <a:r>
              <a:rPr lang="en-US" dirty="0" err="1">
                <a:latin typeface="+mj-lt"/>
              </a:rPr>
              <a:t>etc</a:t>
            </a:r>
            <a:endParaRPr lang="en-US" b="1" dirty="0">
              <a:latin typeface="+mj-lt"/>
            </a:endParaRPr>
          </a:p>
          <a:p>
            <a:r>
              <a:rPr lang="en-US" b="1" dirty="0"/>
              <a:t>Risk assessment</a:t>
            </a:r>
            <a:r>
              <a:rPr lang="en-US" dirty="0"/>
              <a:t>: </a:t>
            </a:r>
            <a:r>
              <a:rPr lang="en-US" dirty="0">
                <a:latin typeface="+mj-lt"/>
              </a:rPr>
              <a:t>can a change be rolled back if it causes problems?</a:t>
            </a:r>
          </a:p>
        </p:txBody>
      </p:sp>
      <p:pic>
        <p:nvPicPr>
          <p:cNvPr id="11266" name="Picture 2" descr="COVID-19 Checklist to Get Ready | University of Utah Health">
            <a:extLst>
              <a:ext uri="{FF2B5EF4-FFF2-40B4-BE49-F238E27FC236}">
                <a16:creationId xmlns:a16="http://schemas.microsoft.com/office/drawing/2014/main" id="{37B41BDC-1CAB-984A-9B6B-C178A808F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44" t="6667" r="16444" b="13333"/>
          <a:stretch/>
        </p:blipFill>
        <p:spPr bwMode="auto">
          <a:xfrm>
            <a:off x="10388600" y="0"/>
            <a:ext cx="1371600" cy="1738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7795F-85BD-734B-8ECF-050BA96C5D39}"/>
              </a:ext>
            </a:extLst>
          </p:cNvPr>
          <p:cNvSpPr txBox="1"/>
          <p:nvPr/>
        </p:nvSpPr>
        <p:spPr>
          <a:xfrm>
            <a:off x="6542928" y="6326857"/>
            <a:ext cx="5487491" cy="369332"/>
          </a:xfrm>
          <a:prstGeom prst="rect">
            <a:avLst/>
          </a:prstGeom>
          <a:noFill/>
        </p:spPr>
        <p:txBody>
          <a:bodyPr wrap="square" rtlCol="0">
            <a:spAutoFit/>
          </a:bodyPr>
          <a:lstStyle/>
          <a:p>
            <a:r>
              <a:rPr lang="en-US" dirty="0"/>
              <a:t>Not listed: Architecture. Discuss that </a:t>
            </a:r>
            <a:r>
              <a:rPr lang="en-US" i="1" dirty="0"/>
              <a:t>before</a:t>
            </a:r>
            <a:r>
              <a:rPr lang="en-US" dirty="0"/>
              <a:t> you start coding.</a:t>
            </a:r>
          </a:p>
        </p:txBody>
      </p:sp>
    </p:spTree>
    <p:extLst>
      <p:ext uri="{BB962C8B-B14F-4D97-AF65-F5344CB8AC3E}">
        <p14:creationId xmlns:p14="http://schemas.microsoft.com/office/powerpoint/2010/main" val="137034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EC45-CB51-2248-99F1-7F7771B967A3}"/>
              </a:ext>
            </a:extLst>
          </p:cNvPr>
          <p:cNvSpPr>
            <a:spLocks noGrp="1"/>
          </p:cNvSpPr>
          <p:nvPr>
            <p:ph type="title"/>
          </p:nvPr>
        </p:nvSpPr>
        <p:spPr/>
        <p:txBody>
          <a:bodyPr/>
          <a:lstStyle/>
          <a:p>
            <a:r>
              <a:rPr lang="en-US" b="1" dirty="0"/>
              <a:t>Different checklists for different audiences</a:t>
            </a:r>
          </a:p>
        </p:txBody>
      </p:sp>
      <p:sp>
        <p:nvSpPr>
          <p:cNvPr id="3" name="Content Placeholder 2">
            <a:extLst>
              <a:ext uri="{FF2B5EF4-FFF2-40B4-BE49-F238E27FC236}">
                <a16:creationId xmlns:a16="http://schemas.microsoft.com/office/drawing/2014/main" id="{ADBA5E5D-0CFD-B74A-AD3C-E00C5C2AE69E}"/>
              </a:ext>
            </a:extLst>
          </p:cNvPr>
          <p:cNvSpPr>
            <a:spLocks noGrp="1"/>
          </p:cNvSpPr>
          <p:nvPr>
            <p:ph idx="1"/>
          </p:nvPr>
        </p:nvSpPr>
        <p:spPr/>
        <p:txBody>
          <a:bodyPr>
            <a:normAutofit fontScale="77500" lnSpcReduction="20000"/>
          </a:bodyPr>
          <a:lstStyle/>
          <a:p>
            <a:r>
              <a:rPr lang="en-US" dirty="0"/>
              <a:t>General code review:</a:t>
            </a:r>
          </a:p>
          <a:p>
            <a:pPr lvl="1"/>
            <a:r>
              <a:rPr lang="en-US" dirty="0">
                <a:hlinkClick r:id="rId2"/>
              </a:rPr>
              <a:t>https://www.michaelagreiler.com/code-review-checklist-2/</a:t>
            </a:r>
            <a:r>
              <a:rPr lang="en-US" dirty="0"/>
              <a:t> </a:t>
            </a:r>
          </a:p>
          <a:p>
            <a:r>
              <a:rPr lang="en-US" dirty="0"/>
              <a:t>By and for scientists:</a:t>
            </a:r>
          </a:p>
          <a:p>
            <a:pPr lvl="1"/>
            <a:r>
              <a:rPr lang="en-US" dirty="0">
                <a:hlinkClick r:id="rId3"/>
              </a:rPr>
              <a:t>http://fperez.org/py4science/code_reviews.html</a:t>
            </a:r>
          </a:p>
          <a:p>
            <a:pPr lvl="1"/>
            <a:r>
              <a:rPr lang="en-US" dirty="0">
                <a:hlinkClick r:id="rId3"/>
              </a:rPr>
              <a:t>https://uwescience.github.io/neuroinformatics/2017/10/08/code-review.html</a:t>
            </a:r>
            <a:r>
              <a:rPr lang="en-US" dirty="0"/>
              <a:t> </a:t>
            </a:r>
          </a:p>
          <a:p>
            <a:r>
              <a:rPr lang="en-US" dirty="0"/>
              <a:t>Journal of Open Source Software: manuscripts about code</a:t>
            </a:r>
          </a:p>
          <a:p>
            <a:pPr lvl="1"/>
            <a:r>
              <a:rPr lang="en-US" dirty="0">
                <a:hlinkClick r:id="rId4"/>
              </a:rPr>
              <a:t>https://joss.readthedocs.io/en/latest/review_checklist.html</a:t>
            </a:r>
            <a:endParaRPr lang="en-US" dirty="0"/>
          </a:p>
          <a:p>
            <a:r>
              <a:rPr lang="en-US" dirty="0"/>
              <a:t>OWASP Security Guides</a:t>
            </a:r>
          </a:p>
          <a:p>
            <a:pPr lvl="1"/>
            <a:r>
              <a:rPr lang="en-US" dirty="0">
                <a:hlinkClick r:id="rId5"/>
              </a:rPr>
              <a:t>https://owasp.org/www-project-top-ten/</a:t>
            </a:r>
            <a:r>
              <a:rPr lang="en-US" dirty="0"/>
              <a:t> </a:t>
            </a:r>
          </a:p>
          <a:p>
            <a:pPr lvl="1"/>
            <a:r>
              <a:rPr lang="en-US" dirty="0">
                <a:hlinkClick r:id="rId6"/>
              </a:rPr>
              <a:t>https://owasp.org/www-pdf-archive/OWASP_Code_Review_Guide_v2.pdf</a:t>
            </a:r>
            <a:endParaRPr lang="en-US" dirty="0"/>
          </a:p>
          <a:p>
            <a:r>
              <a:rPr lang="en-US" dirty="0"/>
              <a:t>Accessibility</a:t>
            </a:r>
          </a:p>
          <a:p>
            <a:pPr lvl="1"/>
            <a:r>
              <a:rPr lang="en-US" dirty="0">
                <a:hlinkClick r:id="rId7"/>
              </a:rPr>
              <a:t>https://www.a11yproject.com/checklist/</a:t>
            </a:r>
            <a:r>
              <a:rPr lang="en-US" dirty="0"/>
              <a:t>   </a:t>
            </a:r>
          </a:p>
          <a:p>
            <a:r>
              <a:rPr lang="en-US" dirty="0"/>
              <a:t>Language specific style guides</a:t>
            </a:r>
          </a:p>
          <a:p>
            <a:pPr lvl="1"/>
            <a:r>
              <a:rPr lang="en-US" dirty="0">
                <a:hlinkClick r:id="rId8"/>
              </a:rPr>
              <a:t>https://google.github.io/styleguide/cppguide.html</a:t>
            </a:r>
            <a:r>
              <a:rPr lang="en-US" dirty="0"/>
              <a:t> </a:t>
            </a:r>
          </a:p>
        </p:txBody>
      </p:sp>
    </p:spTree>
    <p:extLst>
      <p:ext uri="{BB962C8B-B14F-4D97-AF65-F5344CB8AC3E}">
        <p14:creationId xmlns:p14="http://schemas.microsoft.com/office/powerpoint/2010/main" val="362384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9795FF-16A4-874D-B956-92C7F7383FD9}"/>
              </a:ext>
            </a:extLst>
          </p:cNvPr>
          <p:cNvSpPr>
            <a:spLocks noGrp="1"/>
          </p:cNvSpPr>
          <p:nvPr>
            <p:ph type="title"/>
          </p:nvPr>
        </p:nvSpPr>
        <p:spPr/>
        <p:txBody>
          <a:bodyPr/>
          <a:lstStyle/>
          <a:p>
            <a:r>
              <a:rPr lang="en-US" dirty="0"/>
              <a:t>Making it work</a:t>
            </a:r>
          </a:p>
        </p:txBody>
      </p:sp>
      <p:sp>
        <p:nvSpPr>
          <p:cNvPr id="5" name="Text Placeholder 4">
            <a:extLst>
              <a:ext uri="{FF2B5EF4-FFF2-40B4-BE49-F238E27FC236}">
                <a16:creationId xmlns:a16="http://schemas.microsoft.com/office/drawing/2014/main" id="{181D36BD-410F-D04C-81AB-5A006B783B2A}"/>
              </a:ext>
            </a:extLst>
          </p:cNvPr>
          <p:cNvSpPr>
            <a:spLocks noGrp="1"/>
          </p:cNvSpPr>
          <p:nvPr>
            <p:ph type="body" idx="1"/>
          </p:nvPr>
        </p:nvSpPr>
        <p:spPr/>
        <p:txBody>
          <a:bodyPr/>
          <a:lstStyle/>
          <a:p>
            <a:r>
              <a:rPr lang="en-US" dirty="0"/>
              <a:t>Common challenges and how to address them</a:t>
            </a:r>
          </a:p>
        </p:txBody>
      </p:sp>
    </p:spTree>
    <p:extLst>
      <p:ext uri="{BB962C8B-B14F-4D97-AF65-F5344CB8AC3E}">
        <p14:creationId xmlns:p14="http://schemas.microsoft.com/office/powerpoint/2010/main" val="420153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D0F-9F81-D642-BEF7-CC950AD3927B}"/>
              </a:ext>
            </a:extLst>
          </p:cNvPr>
          <p:cNvSpPr>
            <a:spLocks noGrp="1"/>
          </p:cNvSpPr>
          <p:nvPr>
            <p:ph type="title"/>
          </p:nvPr>
        </p:nvSpPr>
        <p:spPr/>
        <p:txBody>
          <a:bodyPr/>
          <a:lstStyle/>
          <a:p>
            <a:r>
              <a:rPr lang="en-US" b="1" dirty="0"/>
              <a:t>Challenge: </a:t>
            </a:r>
            <a:r>
              <a:rPr lang="en-US" b="1" dirty="0">
                <a:solidFill>
                  <a:schemeClr val="accent6"/>
                </a:solidFill>
              </a:rPr>
              <a:t>Process/alignment</a:t>
            </a:r>
          </a:p>
        </p:txBody>
      </p:sp>
      <p:sp>
        <p:nvSpPr>
          <p:cNvPr id="3" name="Content Placeholder 2">
            <a:extLst>
              <a:ext uri="{FF2B5EF4-FFF2-40B4-BE49-F238E27FC236}">
                <a16:creationId xmlns:a16="http://schemas.microsoft.com/office/drawing/2014/main" id="{8A742F23-0A47-DD43-8EB3-B0EDB5282359}"/>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People may come in with different expectations and can’t agree on whether an item needs to be addressed.</a:t>
            </a:r>
          </a:p>
          <a:p>
            <a:pPr marL="0" indent="0">
              <a:buNone/>
            </a:pPr>
            <a:endParaRPr lang="en-US" sz="1400" dirty="0"/>
          </a:p>
          <a:p>
            <a:pPr marL="0" indent="0">
              <a:buNone/>
            </a:pPr>
            <a:r>
              <a:rPr lang="en-US" dirty="0"/>
              <a:t>Possible causes:</a:t>
            </a:r>
          </a:p>
          <a:p>
            <a:r>
              <a:rPr lang="en-US" dirty="0"/>
              <a:t>The feedback is burdensome or does not address a specific problem</a:t>
            </a:r>
          </a:p>
          <a:p>
            <a:pPr lvl="1"/>
            <a:r>
              <a:rPr lang="en-US" dirty="0" err="1"/>
              <a:t>Eg</a:t>
            </a:r>
            <a:r>
              <a:rPr lang="en-US" dirty="0"/>
              <a:t> automated tools that cause too much friction: fix or remove them</a:t>
            </a:r>
          </a:p>
          <a:p>
            <a:r>
              <a:rPr lang="en-US" dirty="0"/>
              <a:t>Project planning issues</a:t>
            </a:r>
          </a:p>
          <a:p>
            <a:pPr lvl="1"/>
            <a:r>
              <a:rPr lang="en-US" dirty="0"/>
              <a:t>Delivery deadlines must include time for review and testing</a:t>
            </a:r>
          </a:p>
          <a:p>
            <a:pPr lvl="1"/>
            <a:r>
              <a:rPr lang="en-US" dirty="0"/>
              <a:t>Poor sense of long-term goals for project (“sure this function uses a lot of RAM, but it works on my sample file!”)</a:t>
            </a:r>
          </a:p>
          <a:p>
            <a:r>
              <a:rPr lang="en-US" dirty="0"/>
              <a:t>Review is seen as a “final grade” instead of an ongoing process</a:t>
            </a:r>
          </a:p>
          <a:p>
            <a:pPr lvl="1"/>
            <a:r>
              <a:rPr lang="en-US" dirty="0"/>
              <a:t>The team should create a set of shared guidelines, and revise them over time</a:t>
            </a:r>
          </a:p>
        </p:txBody>
      </p:sp>
    </p:spTree>
    <p:extLst>
      <p:ext uri="{BB962C8B-B14F-4D97-AF65-F5344CB8AC3E}">
        <p14:creationId xmlns:p14="http://schemas.microsoft.com/office/powerpoint/2010/main" val="272613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F67A-D2B2-2B41-A8A0-E591C601A6A2}"/>
              </a:ext>
            </a:extLst>
          </p:cNvPr>
          <p:cNvSpPr>
            <a:spLocks noGrp="1"/>
          </p:cNvSpPr>
          <p:nvPr>
            <p:ph type="title"/>
          </p:nvPr>
        </p:nvSpPr>
        <p:spPr/>
        <p:txBody>
          <a:bodyPr/>
          <a:lstStyle/>
          <a:p>
            <a:r>
              <a:rPr lang="en-US" b="1" dirty="0"/>
              <a:t>Challenge: </a:t>
            </a:r>
            <a:r>
              <a:rPr lang="en-US" b="1" dirty="0">
                <a:solidFill>
                  <a:schemeClr val="accent3"/>
                </a:solidFill>
              </a:rPr>
              <a:t>Communication</a:t>
            </a:r>
          </a:p>
        </p:txBody>
      </p:sp>
      <p:sp>
        <p:nvSpPr>
          <p:cNvPr id="3" name="Content Placeholder 2">
            <a:extLst>
              <a:ext uri="{FF2B5EF4-FFF2-40B4-BE49-F238E27FC236}">
                <a16:creationId xmlns:a16="http://schemas.microsoft.com/office/drawing/2014/main" id="{91F54634-EBA5-6942-8C2E-ED189140F172}"/>
              </a:ext>
            </a:extLst>
          </p:cNvPr>
          <p:cNvSpPr>
            <a:spLocks noGrp="1"/>
          </p:cNvSpPr>
          <p:nvPr>
            <p:ph idx="1"/>
          </p:nvPr>
        </p:nvSpPr>
        <p:spPr>
          <a:xfrm>
            <a:off x="838200" y="1825624"/>
            <a:ext cx="10515600" cy="4854575"/>
          </a:xfrm>
        </p:spPr>
        <p:txBody>
          <a:bodyPr>
            <a:normAutofit fontScale="85000" lnSpcReduction="20000"/>
          </a:bodyPr>
          <a:lstStyle/>
          <a:p>
            <a:pPr marL="0" indent="0">
              <a:buNone/>
            </a:pPr>
            <a:r>
              <a:rPr lang="en-US" dirty="0"/>
              <a:t>Review is a dialogue. Sometimes additional information is required to turn notes into action: the problem/fix may not be immediately obvious. Follow-up is required.</a:t>
            </a:r>
          </a:p>
          <a:p>
            <a:pPr marL="0" indent="0">
              <a:buNone/>
            </a:pPr>
            <a:endParaRPr lang="en-US" dirty="0"/>
          </a:p>
          <a:p>
            <a:pPr marL="0" indent="0">
              <a:buNone/>
            </a:pPr>
            <a:r>
              <a:rPr lang="en-US" dirty="0"/>
              <a:t>For the </a:t>
            </a:r>
            <a:r>
              <a:rPr lang="en-US" dirty="0">
                <a:solidFill>
                  <a:schemeClr val="accent6">
                    <a:lumMod val="75000"/>
                  </a:schemeClr>
                </a:solidFill>
              </a:rPr>
              <a:t>reviewer</a:t>
            </a:r>
            <a:r>
              <a:rPr lang="en-US" dirty="0"/>
              <a:t>:</a:t>
            </a:r>
          </a:p>
          <a:p>
            <a:r>
              <a:rPr lang="en-US" dirty="0"/>
              <a:t>When introducing new concepts, can you link to a good explanation?</a:t>
            </a:r>
          </a:p>
          <a:p>
            <a:r>
              <a:rPr lang="en-US" dirty="0"/>
              <a:t>Is the fix within the technical abilities of the developer?</a:t>
            </a:r>
          </a:p>
          <a:p>
            <a:endParaRPr lang="en-US" dirty="0"/>
          </a:p>
          <a:p>
            <a:pPr marL="0" indent="0">
              <a:buNone/>
            </a:pPr>
            <a:r>
              <a:rPr lang="en-US" dirty="0"/>
              <a:t>For the </a:t>
            </a:r>
            <a:r>
              <a:rPr lang="en-US" dirty="0">
                <a:solidFill>
                  <a:schemeClr val="accent6">
                    <a:lumMod val="75000"/>
                  </a:schemeClr>
                </a:solidFill>
              </a:rPr>
              <a:t>code author</a:t>
            </a:r>
            <a:r>
              <a:rPr lang="en-US" dirty="0"/>
              <a:t>:</a:t>
            </a:r>
          </a:p>
          <a:p>
            <a:r>
              <a:rPr lang="en-US" dirty="0"/>
              <a:t>Keep good notes so you can explain what was already tried, and what didn’t work</a:t>
            </a:r>
          </a:p>
          <a:p>
            <a:r>
              <a:rPr lang="en-US" dirty="0"/>
              <a:t>Don’t try to </a:t>
            </a:r>
            <a:r>
              <a:rPr lang="en-US" dirty="0">
                <a:solidFill>
                  <a:schemeClr val="accent2">
                    <a:lumMod val="50000"/>
                  </a:schemeClr>
                </a:solidFill>
              </a:rPr>
              <a:t>bluff the reviewer </a:t>
            </a:r>
            <a:r>
              <a:rPr lang="en-US" dirty="0"/>
              <a:t>or “make the problem go away”</a:t>
            </a:r>
          </a:p>
          <a:p>
            <a:pPr marL="0" indent="0">
              <a:buNone/>
            </a:pPr>
            <a:endParaRPr lang="en-US" dirty="0"/>
          </a:p>
          <a:p>
            <a:pPr marL="0" indent="0">
              <a:buNone/>
            </a:pPr>
            <a:r>
              <a:rPr lang="en-US" dirty="0"/>
              <a:t>For </a:t>
            </a:r>
            <a:r>
              <a:rPr lang="en-US" dirty="0">
                <a:solidFill>
                  <a:schemeClr val="accent6">
                    <a:lumMod val="75000"/>
                  </a:schemeClr>
                </a:solidFill>
              </a:rPr>
              <a:t>everyone</a:t>
            </a:r>
            <a:r>
              <a:rPr lang="en-US" dirty="0"/>
              <a:t>:</a:t>
            </a:r>
          </a:p>
          <a:p>
            <a:r>
              <a:rPr lang="en-US" dirty="0"/>
              <a:t>Be willing to say “I don’t know”, </a:t>
            </a:r>
            <a:r>
              <a:rPr lang="en-US" b="1" dirty="0"/>
              <a:t>and then learn</a:t>
            </a:r>
          </a:p>
        </p:txBody>
      </p:sp>
    </p:spTree>
    <p:extLst>
      <p:ext uri="{BB962C8B-B14F-4D97-AF65-F5344CB8AC3E}">
        <p14:creationId xmlns:p14="http://schemas.microsoft.com/office/powerpoint/2010/main" val="188668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09E2-028F-6140-BFF8-37515B88BE00}"/>
              </a:ext>
            </a:extLst>
          </p:cNvPr>
          <p:cNvSpPr>
            <a:spLocks noGrp="1"/>
          </p:cNvSpPr>
          <p:nvPr>
            <p:ph type="title"/>
          </p:nvPr>
        </p:nvSpPr>
        <p:spPr/>
        <p:txBody>
          <a:bodyPr/>
          <a:lstStyle/>
          <a:p>
            <a:r>
              <a:rPr lang="en-US" b="1" dirty="0"/>
              <a:t>Challenge: </a:t>
            </a:r>
            <a:r>
              <a:rPr lang="en-US" b="1" dirty="0">
                <a:solidFill>
                  <a:schemeClr val="accent6"/>
                </a:solidFill>
              </a:rPr>
              <a:t>Advocacy</a:t>
            </a:r>
          </a:p>
        </p:txBody>
      </p:sp>
      <p:sp>
        <p:nvSpPr>
          <p:cNvPr id="3" name="Content Placeholder 2">
            <a:extLst>
              <a:ext uri="{FF2B5EF4-FFF2-40B4-BE49-F238E27FC236}">
                <a16:creationId xmlns:a16="http://schemas.microsoft.com/office/drawing/2014/main" id="{055BC0DF-0C8E-2D41-9558-15FC32E09576}"/>
              </a:ext>
            </a:extLst>
          </p:cNvPr>
          <p:cNvSpPr>
            <a:spLocks noGrp="1"/>
          </p:cNvSpPr>
          <p:nvPr>
            <p:ph idx="1"/>
          </p:nvPr>
        </p:nvSpPr>
        <p:spPr/>
        <p:txBody>
          <a:bodyPr>
            <a:normAutofit/>
          </a:bodyPr>
          <a:lstStyle/>
          <a:p>
            <a:pPr marL="0" indent="0">
              <a:buNone/>
            </a:pPr>
            <a:r>
              <a:rPr lang="en-US" dirty="0"/>
              <a:t>Sometimes, a problem is important, and even urgent to fix... but the solution is tedious. Someone needs to advocate for the work.</a:t>
            </a:r>
          </a:p>
          <a:p>
            <a:pPr marL="0" indent="0">
              <a:buNone/>
            </a:pPr>
            <a:endParaRPr lang="en-US" dirty="0"/>
          </a:p>
          <a:p>
            <a:r>
              <a:rPr lang="en-US" dirty="0"/>
              <a:t>Identify the constraint: time? Resources? Specialized expertise?</a:t>
            </a:r>
          </a:p>
          <a:p>
            <a:r>
              <a:rPr lang="en-US" dirty="0"/>
              <a:t>Create a plan for implementing the fix, and </a:t>
            </a:r>
            <a:r>
              <a:rPr lang="en-US" b="1" dirty="0"/>
              <a:t>expect to follow through</a:t>
            </a:r>
          </a:p>
          <a:p>
            <a:pPr lvl="1"/>
            <a:r>
              <a:rPr lang="en-US" dirty="0"/>
              <a:t>Designate a specific person who is accountable, and set a time to report back</a:t>
            </a:r>
          </a:p>
          <a:p>
            <a:r>
              <a:rPr lang="en-US" dirty="0"/>
              <a:t>Avoid “maintenance” as a separate job: elevate continuous improvement</a:t>
            </a:r>
          </a:p>
        </p:txBody>
      </p:sp>
      <p:pic>
        <p:nvPicPr>
          <p:cNvPr id="8194" name="Picture 2" descr="Accountability is Your Friend. Somewhere along the way we've become… | by  Jennifer Cross | It's Your Turn">
            <a:extLst>
              <a:ext uri="{FF2B5EF4-FFF2-40B4-BE49-F238E27FC236}">
                <a16:creationId xmlns:a16="http://schemas.microsoft.com/office/drawing/2014/main" id="{EC231D4B-1EC5-2F4C-80AA-26910E52F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230188"/>
            <a:ext cx="2035175" cy="139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93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12E3-4E4A-D644-BF50-C8FE38C4BABD}"/>
              </a:ext>
            </a:extLst>
          </p:cNvPr>
          <p:cNvSpPr>
            <a:spLocks noGrp="1"/>
          </p:cNvSpPr>
          <p:nvPr>
            <p:ph type="title"/>
          </p:nvPr>
        </p:nvSpPr>
        <p:spPr/>
        <p:txBody>
          <a:bodyPr/>
          <a:lstStyle/>
          <a:p>
            <a:r>
              <a:rPr lang="en-US" b="1" dirty="0"/>
              <a:t>Challenge: </a:t>
            </a:r>
            <a:r>
              <a:rPr lang="en-US" b="1" dirty="0">
                <a:solidFill>
                  <a:schemeClr val="accent6"/>
                </a:solidFill>
              </a:rPr>
              <a:t>Domain</a:t>
            </a:r>
          </a:p>
        </p:txBody>
      </p:sp>
      <p:sp>
        <p:nvSpPr>
          <p:cNvPr id="3" name="Content Placeholder 2">
            <a:extLst>
              <a:ext uri="{FF2B5EF4-FFF2-40B4-BE49-F238E27FC236}">
                <a16:creationId xmlns:a16="http://schemas.microsoft.com/office/drawing/2014/main" id="{B5C2D99B-8653-7D42-8232-13A920094F26}"/>
              </a:ext>
            </a:extLst>
          </p:cNvPr>
          <p:cNvSpPr>
            <a:spLocks noGrp="1"/>
          </p:cNvSpPr>
          <p:nvPr>
            <p:ph idx="1"/>
          </p:nvPr>
        </p:nvSpPr>
        <p:spPr>
          <a:xfrm>
            <a:off x="838200" y="1825625"/>
            <a:ext cx="10647218" cy="4351338"/>
          </a:xfrm>
        </p:spPr>
        <p:txBody>
          <a:bodyPr>
            <a:normAutofit/>
          </a:bodyPr>
          <a:lstStyle/>
          <a:p>
            <a:pPr marL="0" indent="0">
              <a:buNone/>
            </a:pPr>
            <a:r>
              <a:rPr lang="en-US" dirty="0"/>
              <a:t>The code may be hard to review due to required domain knowledge or highly specific optimization. Pieces will be complex and interconnected.</a:t>
            </a:r>
          </a:p>
          <a:p>
            <a:pPr marL="0" indent="0">
              <a:buNone/>
            </a:pPr>
            <a:endParaRPr lang="en-US" dirty="0"/>
          </a:p>
          <a:p>
            <a:r>
              <a:rPr lang="en-US" dirty="0"/>
              <a:t>“Correct” output may be unknown: capture validation as you go</a:t>
            </a:r>
          </a:p>
          <a:p>
            <a:r>
              <a:rPr lang="en-US" dirty="0"/>
              <a:t>Algorithm may be hard to determine solely from code: how to document?</a:t>
            </a:r>
          </a:p>
          <a:p>
            <a:r>
              <a:rPr lang="en-US" dirty="0"/>
              <a:t>Different baseline testing approach: common SWE practices must adapt</a:t>
            </a:r>
          </a:p>
          <a:p>
            <a:pPr lvl="1"/>
            <a:r>
              <a:rPr lang="en-US" dirty="0"/>
              <a:t>Author was focused on testing the science, not the code</a:t>
            </a:r>
          </a:p>
          <a:p>
            <a:pPr lvl="1"/>
            <a:r>
              <a:rPr lang="en-US" dirty="0"/>
              <a:t>Code may only be subjected to review at the end of the process</a:t>
            </a:r>
          </a:p>
          <a:p>
            <a:pPr lvl="1"/>
            <a:r>
              <a:rPr lang="en-US" dirty="0"/>
              <a:t>May have only been validated on huge slow datasets: how to iterate?</a:t>
            </a:r>
          </a:p>
        </p:txBody>
      </p:sp>
      <p:sp>
        <p:nvSpPr>
          <p:cNvPr id="5" name="Rectangle 4">
            <a:extLst>
              <a:ext uri="{FF2B5EF4-FFF2-40B4-BE49-F238E27FC236}">
                <a16:creationId xmlns:a16="http://schemas.microsoft.com/office/drawing/2014/main" id="{EBBD714F-3ADC-D042-93DB-C3D654BE92B2}"/>
              </a:ext>
            </a:extLst>
          </p:cNvPr>
          <p:cNvSpPr/>
          <p:nvPr/>
        </p:nvSpPr>
        <p:spPr>
          <a:xfrm>
            <a:off x="0" y="6492875"/>
            <a:ext cx="8257309" cy="307777"/>
          </a:xfrm>
          <a:prstGeom prst="rect">
            <a:avLst/>
          </a:prstGeom>
        </p:spPr>
        <p:txBody>
          <a:bodyPr wrap="square">
            <a:spAutoFit/>
          </a:bodyPr>
          <a:lstStyle/>
          <a:p>
            <a:r>
              <a:rPr lang="en-US" sz="1400" dirty="0"/>
              <a:t>Jay, C. </a:t>
            </a:r>
            <a:r>
              <a:rPr lang="en-US" sz="1400" i="1" dirty="0"/>
              <a:t>et al.</a:t>
            </a:r>
            <a:r>
              <a:rPr lang="en-US" sz="1400" dirty="0"/>
              <a:t> The challenges of theory-software translation. </a:t>
            </a:r>
            <a:r>
              <a:rPr lang="en-US" sz="1400" i="1" dirty="0"/>
              <a:t>F1000Res</a:t>
            </a:r>
            <a:r>
              <a:rPr lang="en-US" sz="1400" dirty="0"/>
              <a:t> </a:t>
            </a:r>
            <a:r>
              <a:rPr lang="en-US" sz="1400" b="1" dirty="0"/>
              <a:t>9</a:t>
            </a:r>
            <a:r>
              <a:rPr lang="en-US" sz="1400" dirty="0"/>
              <a:t>, 1192 (2020). (</a:t>
            </a:r>
            <a:r>
              <a:rPr lang="en-US" sz="1400" dirty="0">
                <a:hlinkClick r:id="rId3"/>
              </a:rPr>
              <a:t>link</a:t>
            </a:r>
            <a:r>
              <a:rPr lang="en-US" sz="1400" dirty="0"/>
              <a:t>)</a:t>
            </a:r>
          </a:p>
        </p:txBody>
      </p:sp>
    </p:spTree>
    <p:extLst>
      <p:ext uri="{BB962C8B-B14F-4D97-AF65-F5344CB8AC3E}">
        <p14:creationId xmlns:p14="http://schemas.microsoft.com/office/powerpoint/2010/main" val="494279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3241D-6D32-864B-BDCE-4AF2173D17A3}"/>
              </a:ext>
            </a:extLst>
          </p:cNvPr>
          <p:cNvSpPr>
            <a:spLocks noGrp="1"/>
          </p:cNvSpPr>
          <p:nvPr>
            <p:ph type="title"/>
          </p:nvPr>
        </p:nvSpPr>
        <p:spPr/>
        <p:txBody>
          <a:bodyPr/>
          <a:lstStyle/>
          <a:p>
            <a:r>
              <a:rPr lang="en-US" dirty="0"/>
              <a:t>Demonstration</a:t>
            </a:r>
          </a:p>
        </p:txBody>
      </p:sp>
      <p:sp>
        <p:nvSpPr>
          <p:cNvPr id="5" name="Text Placeholder 4">
            <a:extLst>
              <a:ext uri="{FF2B5EF4-FFF2-40B4-BE49-F238E27FC236}">
                <a16:creationId xmlns:a16="http://schemas.microsoft.com/office/drawing/2014/main" id="{AC35EB12-A1A8-1C4B-89B5-764B72E62C67}"/>
              </a:ext>
            </a:extLst>
          </p:cNvPr>
          <p:cNvSpPr>
            <a:spLocks noGrp="1"/>
          </p:cNvSpPr>
          <p:nvPr>
            <p:ph type="body" idx="1"/>
          </p:nvPr>
        </p:nvSpPr>
        <p:spPr/>
        <p:txBody>
          <a:bodyPr/>
          <a:lstStyle/>
          <a:p>
            <a:r>
              <a:rPr lang="en-US" dirty="0">
                <a:latin typeface="CMR10"/>
              </a:rPr>
              <a:t>“Our principal findings are that scientists are enthusiastic, but need to be shown code review in action, and that just-in-time review of small code changes is more likely to succeed than large-scale end-of-work review “</a:t>
            </a:r>
            <a:endParaRPr lang="en-US" dirty="0"/>
          </a:p>
          <a:p>
            <a:endParaRPr lang="en-US" dirty="0"/>
          </a:p>
        </p:txBody>
      </p:sp>
      <p:sp>
        <p:nvSpPr>
          <p:cNvPr id="6" name="Rectangle 5">
            <a:extLst>
              <a:ext uri="{FF2B5EF4-FFF2-40B4-BE49-F238E27FC236}">
                <a16:creationId xmlns:a16="http://schemas.microsoft.com/office/drawing/2014/main" id="{CB386D1D-4C28-1E41-A534-4157D4305522}"/>
              </a:ext>
            </a:extLst>
          </p:cNvPr>
          <p:cNvSpPr/>
          <p:nvPr/>
        </p:nvSpPr>
        <p:spPr>
          <a:xfrm>
            <a:off x="5472545" y="6462979"/>
            <a:ext cx="6800246" cy="307777"/>
          </a:xfrm>
          <a:prstGeom prst="rect">
            <a:avLst/>
          </a:prstGeom>
        </p:spPr>
        <p:txBody>
          <a:bodyPr wrap="square">
            <a:spAutoFit/>
          </a:bodyPr>
          <a:lstStyle/>
          <a:p>
            <a:pPr>
              <a:spcBef>
                <a:spcPts val="0"/>
              </a:spcBef>
              <a:spcAft>
                <a:spcPts val="0"/>
              </a:spcAft>
            </a:pPr>
            <a:r>
              <a:rPr lang="en-US" sz="1400" dirty="0" err="1">
                <a:effectLst/>
              </a:rPr>
              <a:t>Petre</a:t>
            </a:r>
            <a:r>
              <a:rPr lang="en-US" sz="1400" dirty="0">
                <a:effectLst/>
              </a:rPr>
              <a:t>, M. &amp; Wilson, G. Code Review For and By Scientists. </a:t>
            </a:r>
            <a:r>
              <a:rPr lang="en-US" sz="1400" i="1" dirty="0">
                <a:effectLst/>
              </a:rPr>
              <a:t>arXiv:1407.5648 [cs]</a:t>
            </a:r>
            <a:r>
              <a:rPr lang="en-US" sz="1400" dirty="0">
                <a:effectLst/>
              </a:rPr>
              <a:t> (2014). (</a:t>
            </a:r>
            <a:r>
              <a:rPr lang="en-US" sz="1400" dirty="0">
                <a:effectLst/>
                <a:hlinkClick r:id="rId3"/>
              </a:rPr>
              <a:t>link</a:t>
            </a:r>
            <a:r>
              <a:rPr lang="en-US" sz="1400" dirty="0">
                <a:effectLst/>
              </a:rPr>
              <a:t>)</a:t>
            </a:r>
          </a:p>
        </p:txBody>
      </p:sp>
    </p:spTree>
    <p:extLst>
      <p:ext uri="{BB962C8B-B14F-4D97-AF65-F5344CB8AC3E}">
        <p14:creationId xmlns:p14="http://schemas.microsoft.com/office/powerpoint/2010/main" val="131386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6BF8B-F121-0348-A6FE-986AA8CE050D}"/>
              </a:ext>
            </a:extLst>
          </p:cNvPr>
          <p:cNvSpPr>
            <a:spLocks noGrp="1"/>
          </p:cNvSpPr>
          <p:nvPr>
            <p:ph type="title"/>
          </p:nvPr>
        </p:nvSpPr>
        <p:spPr/>
        <p:txBody>
          <a:bodyPr/>
          <a:lstStyle/>
          <a:p>
            <a:r>
              <a:rPr lang="en-US" dirty="0"/>
              <a:t>Good Code Review is:</a:t>
            </a:r>
          </a:p>
        </p:txBody>
      </p:sp>
      <p:sp>
        <p:nvSpPr>
          <p:cNvPr id="6" name="Content Placeholder 5">
            <a:extLst>
              <a:ext uri="{FF2B5EF4-FFF2-40B4-BE49-F238E27FC236}">
                <a16:creationId xmlns:a16="http://schemas.microsoft.com/office/drawing/2014/main" id="{221FE42B-CD2D-2449-A4E3-E06C4CAC0346}"/>
              </a:ext>
            </a:extLst>
          </p:cNvPr>
          <p:cNvSpPr>
            <a:spLocks noGrp="1"/>
          </p:cNvSpPr>
          <p:nvPr>
            <p:ph sz="half" idx="2"/>
          </p:nvPr>
        </p:nvSpPr>
        <p:spPr>
          <a:xfrm>
            <a:off x="5232400" y="1825625"/>
            <a:ext cx="6121400" cy="4351338"/>
          </a:xfrm>
        </p:spPr>
        <p:txBody>
          <a:bodyPr>
            <a:normAutofit/>
          </a:bodyPr>
          <a:lstStyle/>
          <a:p>
            <a:r>
              <a:rPr lang="en-US" dirty="0"/>
              <a:t>A way to share ideas and experience</a:t>
            </a:r>
          </a:p>
          <a:p>
            <a:r>
              <a:rPr lang="en-US" dirty="0"/>
              <a:t>A peer activity focused on outcomes</a:t>
            </a:r>
          </a:p>
          <a:p>
            <a:r>
              <a:rPr lang="en-US" dirty="0"/>
              <a:t>Small, incremental, and frequent</a:t>
            </a:r>
          </a:p>
          <a:p>
            <a:r>
              <a:rPr lang="en-US" dirty="0"/>
              <a:t>A shared responsibility for everyone</a:t>
            </a:r>
          </a:p>
          <a:p>
            <a:r>
              <a:rPr lang="en-US" dirty="0"/>
              <a:t>Most effective when used with other good habits</a:t>
            </a:r>
          </a:p>
        </p:txBody>
      </p:sp>
      <p:pic>
        <p:nvPicPr>
          <p:cNvPr id="10244" name="Picture 4" descr="5 Reasons Collaboration Fails | Elium">
            <a:extLst>
              <a:ext uri="{FF2B5EF4-FFF2-40B4-BE49-F238E27FC236}">
                <a16:creationId xmlns:a16="http://schemas.microsoft.com/office/drawing/2014/main" id="{6328D9EF-33B5-3449-BFF2-8A715B007F0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155270"/>
            <a:ext cx="3962400" cy="2222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41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BB65-A543-F64D-BDF5-27896BD7CC28}"/>
              </a:ext>
            </a:extLst>
          </p:cNvPr>
          <p:cNvSpPr>
            <a:spLocks noGrp="1"/>
          </p:cNvSpPr>
          <p:nvPr>
            <p:ph type="title"/>
          </p:nvPr>
        </p:nvSpPr>
        <p:spPr/>
        <p:txBody>
          <a:bodyPr/>
          <a:lstStyle/>
          <a:p>
            <a:r>
              <a:rPr lang="en-US" b="1"/>
              <a:t>Why Code Review: </a:t>
            </a:r>
            <a:r>
              <a:rPr lang="en-US" b="1">
                <a:solidFill>
                  <a:schemeClr val="accent6">
                    <a:lumMod val="75000"/>
                  </a:schemeClr>
                </a:solidFill>
              </a:rPr>
              <a:t>Developer Benefits</a:t>
            </a:r>
            <a:endParaRPr lang="en-US" b="1" dirty="0">
              <a:solidFill>
                <a:schemeClr val="accent6">
                  <a:lumMod val="75000"/>
                </a:schemeClr>
              </a:solidFill>
            </a:endParaRPr>
          </a:p>
        </p:txBody>
      </p:sp>
      <p:sp>
        <p:nvSpPr>
          <p:cNvPr id="3" name="Content Placeholder 2">
            <a:extLst>
              <a:ext uri="{FF2B5EF4-FFF2-40B4-BE49-F238E27FC236}">
                <a16:creationId xmlns:a16="http://schemas.microsoft.com/office/drawing/2014/main" id="{2B8525C4-2007-AF4A-ABD8-274EBBC02BEE}"/>
              </a:ext>
            </a:extLst>
          </p:cNvPr>
          <p:cNvSpPr>
            <a:spLocks noGrp="1"/>
          </p:cNvSpPr>
          <p:nvPr>
            <p:ph idx="1"/>
          </p:nvPr>
        </p:nvSpPr>
        <p:spPr/>
        <p:txBody>
          <a:bodyPr/>
          <a:lstStyle/>
          <a:p>
            <a:r>
              <a:rPr lang="en-US"/>
              <a:t>Share new ideas and techniques so that developers aren’t solving the same problems in isolation</a:t>
            </a:r>
          </a:p>
          <a:p>
            <a:r>
              <a:rPr lang="en-US"/>
              <a:t>Reduce “bus factor”: share critical information so that key pieces can be found, run, and maintained by other people </a:t>
            </a:r>
          </a:p>
          <a:p>
            <a:r>
              <a:rPr lang="en-US"/>
              <a:t>Software and data are complex: catch subtle bugs/ edge cases</a:t>
            </a:r>
          </a:p>
          <a:p>
            <a:r>
              <a:rPr lang="en-US">
                <a:solidFill>
                  <a:schemeClr val="accent6">
                    <a:lumMod val="75000"/>
                  </a:schemeClr>
                </a:solidFill>
              </a:rPr>
              <a:t>Code review helps us to do good science tomorrow</a:t>
            </a:r>
            <a:endParaRPr lang="en-US" dirty="0">
              <a:solidFill>
                <a:schemeClr val="accent6">
                  <a:lumMod val="75000"/>
                </a:schemeClr>
              </a:solidFill>
            </a:endParaRPr>
          </a:p>
        </p:txBody>
      </p:sp>
      <p:sp>
        <p:nvSpPr>
          <p:cNvPr id="6" name="Rectangle 5">
            <a:extLst>
              <a:ext uri="{FF2B5EF4-FFF2-40B4-BE49-F238E27FC236}">
                <a16:creationId xmlns:a16="http://schemas.microsoft.com/office/drawing/2014/main" id="{4783D3C0-8A69-5240-B8F1-8C91A14CAA28}"/>
              </a:ext>
            </a:extLst>
          </p:cNvPr>
          <p:cNvSpPr/>
          <p:nvPr/>
        </p:nvSpPr>
        <p:spPr>
          <a:xfrm>
            <a:off x="150471" y="6231265"/>
            <a:ext cx="12041529" cy="523220"/>
          </a:xfrm>
          <a:prstGeom prst="rect">
            <a:avLst/>
          </a:prstGeom>
        </p:spPr>
        <p:txBody>
          <a:bodyPr wrap="square">
            <a:spAutoFit/>
          </a:bodyPr>
          <a:lstStyle/>
          <a:p>
            <a:r>
              <a:rPr lang="en-US" sz="1400"/>
              <a:t>Kemerer, C. F. &amp; Paulk, M. C. The Impact of Design and Code Reviews on Software Quality: An Empirical Study Based on PSP Data. </a:t>
            </a:r>
            <a:r>
              <a:rPr lang="en-US" sz="1400" i="1"/>
              <a:t>IIEEE Trans. Software Eng.</a:t>
            </a:r>
            <a:r>
              <a:rPr lang="en-US" sz="1400"/>
              <a:t> </a:t>
            </a:r>
            <a:r>
              <a:rPr lang="en-US" sz="1400" b="1"/>
              <a:t>35</a:t>
            </a:r>
            <a:r>
              <a:rPr lang="en-US" sz="1400"/>
              <a:t>, 534–550 (2009). (</a:t>
            </a:r>
            <a:r>
              <a:rPr lang="en-US" sz="1400">
                <a:hlinkClick r:id="rId3"/>
              </a:rPr>
              <a:t>link</a:t>
            </a:r>
            <a:r>
              <a:rPr lang="en-US" sz="1400"/>
              <a:t>) </a:t>
            </a:r>
            <a:endParaRPr lang="en-US" sz="1400" dirty="0"/>
          </a:p>
        </p:txBody>
      </p:sp>
      <p:pic>
        <p:nvPicPr>
          <p:cNvPr id="1028" name="Picture 4" descr="Space rocket Cartoon Royalty Free Vector Image">
            <a:extLst>
              <a:ext uri="{FF2B5EF4-FFF2-40B4-BE49-F238E27FC236}">
                <a16:creationId xmlns:a16="http://schemas.microsoft.com/office/drawing/2014/main" id="{ADDC79CB-ABF2-0945-9CDF-4D61E03547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589"/>
          <a:stretch/>
        </p:blipFill>
        <p:spPr bwMode="auto">
          <a:xfrm>
            <a:off x="9889067" y="3786540"/>
            <a:ext cx="1739899" cy="21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870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C078-4E94-D641-BF61-926CDBDC7070}"/>
              </a:ext>
            </a:extLst>
          </p:cNvPr>
          <p:cNvSpPr>
            <a:spLocks noGrp="1"/>
          </p:cNvSpPr>
          <p:nvPr>
            <p:ph type="title"/>
          </p:nvPr>
        </p:nvSpPr>
        <p:spPr/>
        <p:txBody>
          <a:bodyPr/>
          <a:lstStyle/>
          <a:p>
            <a:r>
              <a:rPr lang="en-US" b="1" dirty="0"/>
              <a:t>Further reading: Code Review</a:t>
            </a:r>
          </a:p>
        </p:txBody>
      </p:sp>
      <p:sp>
        <p:nvSpPr>
          <p:cNvPr id="3" name="Content Placeholder 2">
            <a:extLst>
              <a:ext uri="{FF2B5EF4-FFF2-40B4-BE49-F238E27FC236}">
                <a16:creationId xmlns:a16="http://schemas.microsoft.com/office/drawing/2014/main" id="{D2A9C4D0-32D2-924F-B847-1935D6A9001D}"/>
              </a:ext>
            </a:extLst>
          </p:cNvPr>
          <p:cNvSpPr>
            <a:spLocks noGrp="1"/>
          </p:cNvSpPr>
          <p:nvPr>
            <p:ph idx="1"/>
          </p:nvPr>
        </p:nvSpPr>
        <p:spPr>
          <a:xfrm>
            <a:off x="185738" y="1825625"/>
            <a:ext cx="12006262" cy="4351338"/>
          </a:xfrm>
        </p:spPr>
        <p:txBody>
          <a:bodyPr>
            <a:normAutofit fontScale="92500" lnSpcReduction="10000"/>
          </a:bodyPr>
          <a:lstStyle/>
          <a:p>
            <a:r>
              <a:rPr lang="en-US" dirty="0"/>
              <a:t>How to read other people’s code</a:t>
            </a:r>
          </a:p>
          <a:p>
            <a:pPr lvl="1"/>
            <a:r>
              <a:rPr lang="en-US" dirty="0">
                <a:hlinkClick r:id="rId2"/>
              </a:rPr>
              <a:t>https://selftaughtcoders.com/how-to-quickly-and-effectively-read-other-peoples-code/</a:t>
            </a:r>
            <a:r>
              <a:rPr lang="en-US" dirty="0"/>
              <a:t> </a:t>
            </a:r>
          </a:p>
          <a:p>
            <a:r>
              <a:rPr lang="en-US" dirty="0"/>
              <a:t>Conducting effective code reviews: Tips, phases, and sample ideas</a:t>
            </a:r>
          </a:p>
          <a:p>
            <a:pPr lvl="1"/>
            <a:r>
              <a:rPr lang="en-US" dirty="0">
                <a:hlinkClick r:id="rId3"/>
              </a:rPr>
              <a:t>https://auth0.com/blog/conducting-effective-code-reviews/#Different-Aspects-of-a-Code-Review</a:t>
            </a:r>
            <a:r>
              <a:rPr lang="en-US" dirty="0"/>
              <a:t> </a:t>
            </a:r>
          </a:p>
          <a:p>
            <a:r>
              <a:rPr lang="en-US" dirty="0"/>
              <a:t>“Software Engineering at Google: Ch 9”</a:t>
            </a:r>
          </a:p>
          <a:p>
            <a:pPr lvl="1"/>
            <a:r>
              <a:rPr lang="en-US" dirty="0">
                <a:hlinkClick r:id="rId4"/>
              </a:rPr>
              <a:t>https://learning.oreilly.com/library/view/software-engineering-at/9781492082781/ch09.html#code_review-id00002</a:t>
            </a:r>
            <a:r>
              <a:rPr lang="en-US" dirty="0"/>
              <a:t> </a:t>
            </a:r>
          </a:p>
          <a:p>
            <a:r>
              <a:rPr lang="en-US" dirty="0"/>
              <a:t>How to make good code reviews better</a:t>
            </a:r>
          </a:p>
          <a:p>
            <a:pPr lvl="1"/>
            <a:r>
              <a:rPr lang="en-US" dirty="0">
                <a:hlinkClick r:id="rId5"/>
              </a:rPr>
              <a:t>https://stackoverflow.blog/2019/09/30/how-to-make-good-code-reviews-better/</a:t>
            </a:r>
            <a:r>
              <a:rPr lang="en-US" dirty="0"/>
              <a:t> </a:t>
            </a:r>
          </a:p>
          <a:p>
            <a:r>
              <a:rPr lang="en-US" dirty="0"/>
              <a:t>MIT student code review guide</a:t>
            </a:r>
          </a:p>
          <a:p>
            <a:pPr lvl="1"/>
            <a:r>
              <a:rPr lang="en-US" dirty="0">
                <a:hlinkClick r:id="rId6"/>
              </a:rPr>
              <a:t>https://web.mit.edu/6.005/www/fa15/general/code-review.html</a:t>
            </a:r>
            <a:r>
              <a:rPr lang="en-US" dirty="0"/>
              <a:t> </a:t>
            </a:r>
          </a:p>
        </p:txBody>
      </p:sp>
    </p:spTree>
    <p:extLst>
      <p:ext uri="{BB962C8B-B14F-4D97-AF65-F5344CB8AC3E}">
        <p14:creationId xmlns:p14="http://schemas.microsoft.com/office/powerpoint/2010/main" val="2095408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9EBE-46C5-404F-AACA-6AFC1C1512CE}"/>
              </a:ext>
            </a:extLst>
          </p:cNvPr>
          <p:cNvSpPr>
            <a:spLocks noGrp="1"/>
          </p:cNvSpPr>
          <p:nvPr>
            <p:ph type="title"/>
          </p:nvPr>
        </p:nvSpPr>
        <p:spPr/>
        <p:txBody>
          <a:bodyPr/>
          <a:lstStyle/>
          <a:p>
            <a:r>
              <a:rPr lang="en-US" b="1" dirty="0"/>
              <a:t>Further reading: Software Engineering</a:t>
            </a:r>
          </a:p>
        </p:txBody>
      </p:sp>
      <p:sp>
        <p:nvSpPr>
          <p:cNvPr id="3" name="Content Placeholder 2">
            <a:extLst>
              <a:ext uri="{FF2B5EF4-FFF2-40B4-BE49-F238E27FC236}">
                <a16:creationId xmlns:a16="http://schemas.microsoft.com/office/drawing/2014/main" id="{0BCED150-61C0-CB4E-B777-18094850D754}"/>
              </a:ext>
            </a:extLst>
          </p:cNvPr>
          <p:cNvSpPr>
            <a:spLocks noGrp="1"/>
          </p:cNvSpPr>
          <p:nvPr>
            <p:ph idx="1"/>
          </p:nvPr>
        </p:nvSpPr>
        <p:spPr>
          <a:xfrm>
            <a:off x="235527" y="1825625"/>
            <a:ext cx="11118273" cy="4351338"/>
          </a:xfrm>
        </p:spPr>
        <p:txBody>
          <a:bodyPr>
            <a:normAutofit fontScale="92500" lnSpcReduction="10000"/>
          </a:bodyPr>
          <a:lstStyle/>
          <a:p>
            <a:r>
              <a:rPr lang="en-US" dirty="0"/>
              <a:t>Good enough practices in scientific computing</a:t>
            </a:r>
          </a:p>
          <a:p>
            <a:pPr lvl="1"/>
            <a:r>
              <a:rPr lang="en-US" dirty="0">
                <a:hlinkClick r:id="rId2"/>
              </a:rPr>
              <a:t>https://journals.plos.org/ploscompbiol/article?id=10.1371/journal.pcbi.1005510</a:t>
            </a:r>
            <a:r>
              <a:rPr lang="en-US" dirty="0"/>
              <a:t> </a:t>
            </a:r>
          </a:p>
          <a:p>
            <a:r>
              <a:rPr lang="en-US" dirty="0"/>
              <a:t>US Research Software Engineer Association</a:t>
            </a:r>
          </a:p>
          <a:p>
            <a:pPr lvl="1"/>
            <a:r>
              <a:rPr lang="en-US" dirty="0">
                <a:hlinkClick r:id="rId3"/>
              </a:rPr>
              <a:t>https://us-rse.org/newsletters/</a:t>
            </a:r>
            <a:r>
              <a:rPr lang="en-US" dirty="0"/>
              <a:t> </a:t>
            </a:r>
          </a:p>
          <a:p>
            <a:r>
              <a:rPr lang="en-US" dirty="0"/>
              <a:t>Software Sustainability Institute (Guides on many topics)</a:t>
            </a:r>
          </a:p>
          <a:p>
            <a:pPr lvl="1"/>
            <a:r>
              <a:rPr lang="en-US" dirty="0">
                <a:hlinkClick r:id="rId4"/>
              </a:rPr>
              <a:t>https://www.software.ac.uk/resources/guides/guides-developers</a:t>
            </a:r>
            <a:endParaRPr lang="en-US" dirty="0"/>
          </a:p>
          <a:p>
            <a:pPr lvl="1"/>
            <a:r>
              <a:rPr lang="en-US" dirty="0">
                <a:hlinkClick r:id="rId5"/>
              </a:rPr>
              <a:t>https://software.ac.uk/sites/default/files/SSI-SoftwareEvaluationCriteria.pdf</a:t>
            </a:r>
            <a:r>
              <a:rPr lang="en-US" dirty="0"/>
              <a:t> </a:t>
            </a:r>
          </a:p>
          <a:p>
            <a:r>
              <a:rPr lang="en-US" dirty="0"/>
              <a:t>Prior presentations</a:t>
            </a:r>
          </a:p>
          <a:p>
            <a:pPr lvl="1"/>
            <a:r>
              <a:rPr lang="en-US" dirty="0"/>
              <a:t>Unit testing: </a:t>
            </a:r>
            <a:r>
              <a:rPr lang="en-US" dirty="0">
                <a:hlinkClick r:id="rId6"/>
              </a:rPr>
              <a:t>https://github.com/abought/slides/blob/gh-pages/csg/automated-testing/boughton-software_testing_slides_2019_07_30.pdf</a:t>
            </a:r>
            <a:r>
              <a:rPr lang="en-US" dirty="0"/>
              <a:t> </a:t>
            </a:r>
          </a:p>
          <a:p>
            <a:pPr lvl="1"/>
            <a:r>
              <a:rPr lang="en-US" dirty="0"/>
              <a:t>Debugging: </a:t>
            </a:r>
            <a:r>
              <a:rPr lang="en-US" dirty="0">
                <a:hlinkClick r:id="rId7"/>
              </a:rPr>
              <a:t>https://github.com/abought/slides/blob/gh-pages/csg/debugging-techniques/boughton_debugging_techniques-2020_02_25.pdf</a:t>
            </a:r>
            <a:r>
              <a:rPr lang="en-US" dirty="0"/>
              <a:t> </a:t>
            </a:r>
          </a:p>
          <a:p>
            <a:endParaRPr lang="en-US" dirty="0"/>
          </a:p>
        </p:txBody>
      </p:sp>
    </p:spTree>
    <p:extLst>
      <p:ext uri="{BB962C8B-B14F-4D97-AF65-F5344CB8AC3E}">
        <p14:creationId xmlns:p14="http://schemas.microsoft.com/office/powerpoint/2010/main" val="3634694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D6CB-AF51-5C42-951B-458F8D417A4D}"/>
              </a:ext>
            </a:extLst>
          </p:cNvPr>
          <p:cNvSpPr>
            <a:spLocks noGrp="1"/>
          </p:cNvSpPr>
          <p:nvPr>
            <p:ph type="title"/>
          </p:nvPr>
        </p:nvSpPr>
        <p:spPr/>
        <p:txBody>
          <a:bodyPr/>
          <a:lstStyle/>
          <a:p>
            <a:r>
              <a:rPr lang="en-US" b="1" dirty="0"/>
              <a:t>When review fails</a:t>
            </a:r>
          </a:p>
        </p:txBody>
      </p:sp>
      <p:sp>
        <p:nvSpPr>
          <p:cNvPr id="3" name="Content Placeholder 2">
            <a:extLst>
              <a:ext uri="{FF2B5EF4-FFF2-40B4-BE49-F238E27FC236}">
                <a16:creationId xmlns:a16="http://schemas.microsoft.com/office/drawing/2014/main" id="{E8EFAA02-7AB0-CC48-BC85-682121F20DB4}"/>
              </a:ext>
            </a:extLst>
          </p:cNvPr>
          <p:cNvSpPr>
            <a:spLocks noGrp="1"/>
          </p:cNvSpPr>
          <p:nvPr>
            <p:ph idx="1"/>
          </p:nvPr>
        </p:nvSpPr>
        <p:spPr>
          <a:xfrm>
            <a:off x="294640" y="1825625"/>
            <a:ext cx="11805920" cy="4351338"/>
          </a:xfrm>
        </p:spPr>
        <p:txBody>
          <a:bodyPr/>
          <a:lstStyle/>
          <a:p>
            <a:r>
              <a:rPr lang="en-US" dirty="0"/>
              <a:t>Unclear expectations: poorly described code, no shared goals</a:t>
            </a:r>
          </a:p>
          <a:p>
            <a:r>
              <a:rPr lang="en-US" dirty="0"/>
              <a:t>Diffuse teams: No clear responsibility for fixes or follow-up</a:t>
            </a:r>
          </a:p>
          <a:p>
            <a:r>
              <a:rPr lang="en-US" dirty="0"/>
              <a:t>Barriers to entry: </a:t>
            </a:r>
            <a:r>
              <a:rPr lang="en-US" dirty="0" err="1"/>
              <a:t>eg</a:t>
            </a:r>
            <a:r>
              <a:rPr lang="en-US" dirty="0"/>
              <a:t> specialized infrastructure/ secret data that takes longer to set up than the actual code review</a:t>
            </a:r>
          </a:p>
          <a:p>
            <a:r>
              <a:rPr lang="en-US" dirty="0"/>
              <a:t>Undue burden: </a:t>
            </a:r>
            <a:r>
              <a:rPr lang="en-US" dirty="0" err="1"/>
              <a:t>eg</a:t>
            </a:r>
            <a:r>
              <a:rPr lang="en-US" dirty="0"/>
              <a:t> too much code all at once</a:t>
            </a:r>
          </a:p>
          <a:p>
            <a:r>
              <a:rPr lang="en-US" dirty="0"/>
              <a:t>Knowledge transfer: difficult on small teams, or with long time lag between authors</a:t>
            </a:r>
          </a:p>
        </p:txBody>
      </p:sp>
      <p:pic>
        <p:nvPicPr>
          <p:cNvPr id="1026" name="Picture 2" descr="Human Man User Profile Avatar Glyph Icon Vector Image">
            <a:extLst>
              <a:ext uri="{FF2B5EF4-FFF2-40B4-BE49-F238E27FC236}">
                <a16:creationId xmlns:a16="http://schemas.microsoft.com/office/drawing/2014/main" id="{18A7235D-478F-E14F-B2F9-7A24AD5D8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12"/>
          <a:stretch/>
        </p:blipFill>
        <p:spPr bwMode="auto">
          <a:xfrm>
            <a:off x="5446590" y="5799547"/>
            <a:ext cx="825500" cy="87830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EC066A7A-A74F-1147-8498-7DC43442359D}"/>
              </a:ext>
            </a:extLst>
          </p:cNvPr>
          <p:cNvSpPr/>
          <p:nvPr/>
        </p:nvSpPr>
        <p:spPr>
          <a:xfrm>
            <a:off x="6435004" y="5295279"/>
            <a:ext cx="3196676" cy="878301"/>
          </a:xfrm>
          <a:prstGeom prst="wedgeRoundRectCallout">
            <a:avLst>
              <a:gd name="adj1" fmla="val -59214"/>
              <a:gd name="adj2" fmla="val 41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“Hey, just look at this repo by tomorrow and tell me what you think, ok?”</a:t>
            </a:r>
          </a:p>
          <a:p>
            <a:pPr algn="ctr"/>
            <a:r>
              <a:rPr lang="en-US" sz="1400" dirty="0"/>
              <a:t>https://github.com/microsoft/MS-DOS </a:t>
            </a:r>
          </a:p>
        </p:txBody>
      </p:sp>
      <p:pic>
        <p:nvPicPr>
          <p:cNvPr id="1028" name="Picture 4" descr="Free, freedom, human icon">
            <a:extLst>
              <a:ext uri="{FF2B5EF4-FFF2-40B4-BE49-F238E27FC236}">
                <a16:creationId xmlns:a16="http://schemas.microsoft.com/office/drawing/2014/main" id="{A2ACFD0D-8BD2-9144-8383-D79C585B6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80799" y="5872749"/>
            <a:ext cx="494045" cy="87830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20BA69C8-8B0A-8548-8796-611D4D036D64}"/>
              </a:ext>
            </a:extLst>
          </p:cNvPr>
          <p:cNvSpPr/>
          <p:nvPr/>
        </p:nvSpPr>
        <p:spPr>
          <a:xfrm>
            <a:off x="9911081" y="5828409"/>
            <a:ext cx="1163318" cy="510002"/>
          </a:xfrm>
          <a:prstGeom prst="wedgeRoundRectCallout">
            <a:avLst>
              <a:gd name="adj1" fmla="val 78286"/>
              <a:gd name="adj2" fmla="val -86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 was hired to do UX...</a:t>
            </a:r>
          </a:p>
        </p:txBody>
      </p:sp>
    </p:spTree>
    <p:extLst>
      <p:ext uri="{BB962C8B-B14F-4D97-AF65-F5344CB8AC3E}">
        <p14:creationId xmlns:p14="http://schemas.microsoft.com/office/powerpoint/2010/main" val="2251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6EC8-CA75-CA43-B55E-61D0C7BD550F}"/>
              </a:ext>
            </a:extLst>
          </p:cNvPr>
          <p:cNvSpPr>
            <a:spLocks noGrp="1"/>
          </p:cNvSpPr>
          <p:nvPr>
            <p:ph type="title"/>
          </p:nvPr>
        </p:nvSpPr>
        <p:spPr>
          <a:xfrm>
            <a:off x="242370" y="1764822"/>
            <a:ext cx="11457543" cy="2852737"/>
          </a:xfrm>
        </p:spPr>
        <p:txBody>
          <a:bodyPr>
            <a:noAutofit/>
          </a:bodyPr>
          <a:lstStyle/>
          <a:p>
            <a:r>
              <a:rPr lang="en-US" sz="2400" b="0" dirty="0">
                <a:solidFill>
                  <a:schemeClr val="tx2">
                    <a:lumMod val="75000"/>
                  </a:schemeClr>
                </a:solidFill>
              </a:rPr>
              <a:t>“Just another voice in support of the notion that code review should be focused much more on knowledge transfer and shared good practice (i.e. the learning is bidirectional) than on bug finding. In an environment where </a:t>
            </a:r>
            <a:r>
              <a:rPr lang="en-US" sz="2400" dirty="0">
                <a:solidFill>
                  <a:schemeClr val="accent6"/>
                </a:solidFill>
              </a:rPr>
              <a:t>most code is written by students, who have a known rate of turnover</a:t>
            </a:r>
            <a:r>
              <a:rPr lang="en-US" sz="2400" b="0" dirty="0">
                <a:solidFill>
                  <a:schemeClr val="tx2">
                    <a:lumMod val="75000"/>
                  </a:schemeClr>
                </a:solidFill>
              </a:rPr>
              <a:t>, it’s a way to guarantee that successor students have an understanding of the code that will become their responsibility and the basis of their research projects. There’s a corollary to this, which is that </a:t>
            </a:r>
            <a:r>
              <a:rPr lang="en-US" sz="2400" dirty="0">
                <a:solidFill>
                  <a:schemeClr val="accent6"/>
                </a:solidFill>
              </a:rPr>
              <a:t>students can’t be allowed to carry their code too far “out into the wilderness”</a:t>
            </a:r>
            <a:r>
              <a:rPr lang="en-US" sz="2400" b="0" dirty="0">
                <a:solidFill>
                  <a:schemeClr val="tx2">
                    <a:lumMod val="75000"/>
                  </a:schemeClr>
                </a:solidFill>
              </a:rPr>
              <a:t>... Otherwise, you’ll have students who spend the last year or whatever before they graduate grinding out the last... results... and then they leave with no one else ever having looked at it...”</a:t>
            </a:r>
          </a:p>
        </p:txBody>
      </p:sp>
      <p:sp>
        <p:nvSpPr>
          <p:cNvPr id="4" name="Rectangle 3">
            <a:extLst>
              <a:ext uri="{FF2B5EF4-FFF2-40B4-BE49-F238E27FC236}">
                <a16:creationId xmlns:a16="http://schemas.microsoft.com/office/drawing/2014/main" id="{126F586C-13CF-1E41-ABDB-6AE93FC6EB41}"/>
              </a:ext>
            </a:extLst>
          </p:cNvPr>
          <p:cNvSpPr/>
          <p:nvPr/>
        </p:nvSpPr>
        <p:spPr>
          <a:xfrm>
            <a:off x="8427903" y="4802432"/>
            <a:ext cx="3272010" cy="369332"/>
          </a:xfrm>
          <a:prstGeom prst="rect">
            <a:avLst/>
          </a:prstGeom>
        </p:spPr>
        <p:txBody>
          <a:bodyPr wrap="square">
            <a:spAutoFit/>
          </a:bodyPr>
          <a:lstStyle/>
          <a:p>
            <a:r>
              <a:rPr lang="en-US" dirty="0"/>
              <a:t>-Phil Miller, via USRSE Slack</a:t>
            </a:r>
          </a:p>
        </p:txBody>
      </p:sp>
    </p:spTree>
    <p:extLst>
      <p:ext uri="{BB962C8B-B14F-4D97-AF65-F5344CB8AC3E}">
        <p14:creationId xmlns:p14="http://schemas.microsoft.com/office/powerpoint/2010/main" val="206436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8D240E-5513-414F-9BF1-F93E84CA78D2}"/>
              </a:ext>
            </a:extLst>
          </p:cNvPr>
          <p:cNvSpPr/>
          <p:nvPr/>
        </p:nvSpPr>
        <p:spPr>
          <a:xfrm>
            <a:off x="1828800" y="1766497"/>
            <a:ext cx="8350785" cy="2308324"/>
          </a:xfrm>
          <a:prstGeom prst="rect">
            <a:avLst/>
          </a:prstGeom>
        </p:spPr>
        <p:txBody>
          <a:bodyPr wrap="square">
            <a:spAutoFit/>
          </a:bodyPr>
          <a:lstStyle/>
          <a:p>
            <a:r>
              <a:rPr lang="en-US" sz="3600" dirty="0">
                <a:solidFill>
                  <a:schemeClr val="tx2">
                    <a:lumMod val="75000"/>
                  </a:schemeClr>
                </a:solidFill>
              </a:rPr>
              <a:t>“Debugging is twice as hard as writing the code in the first place. Therefore, if you write the code as cleverly as possible, you are, by definition, not smart enough to debug it.”</a:t>
            </a:r>
          </a:p>
        </p:txBody>
      </p:sp>
      <p:sp>
        <p:nvSpPr>
          <p:cNvPr id="5" name="Rectangle 4">
            <a:extLst>
              <a:ext uri="{FF2B5EF4-FFF2-40B4-BE49-F238E27FC236}">
                <a16:creationId xmlns:a16="http://schemas.microsoft.com/office/drawing/2014/main" id="{4B107DC6-8694-8B40-9997-934A684D9201}"/>
              </a:ext>
            </a:extLst>
          </p:cNvPr>
          <p:cNvSpPr/>
          <p:nvPr/>
        </p:nvSpPr>
        <p:spPr>
          <a:xfrm>
            <a:off x="7539208" y="4279919"/>
            <a:ext cx="3187347" cy="646331"/>
          </a:xfrm>
          <a:prstGeom prst="rect">
            <a:avLst/>
          </a:prstGeom>
        </p:spPr>
        <p:txBody>
          <a:bodyPr wrap="none">
            <a:spAutoFit/>
          </a:bodyPr>
          <a:lstStyle/>
          <a:p>
            <a:r>
              <a:rPr lang="en-US" sz="3600" dirty="0">
                <a:solidFill>
                  <a:schemeClr val="tx2">
                    <a:lumMod val="75000"/>
                  </a:schemeClr>
                </a:solidFill>
              </a:rPr>
              <a:t>-Kernighan's law</a:t>
            </a:r>
          </a:p>
        </p:txBody>
      </p:sp>
    </p:spTree>
    <p:extLst>
      <p:ext uri="{BB962C8B-B14F-4D97-AF65-F5344CB8AC3E}">
        <p14:creationId xmlns:p14="http://schemas.microsoft.com/office/powerpoint/2010/main" val="129958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4F020684-BD94-874F-9B27-6C94B11CDABF}"/>
              </a:ext>
            </a:extLst>
          </p:cNvPr>
          <p:cNvPicPr>
            <a:picLocks noChangeAspect="1"/>
          </p:cNvPicPr>
          <p:nvPr/>
        </p:nvPicPr>
        <p:blipFill>
          <a:blip r:embed="rId3"/>
          <a:stretch>
            <a:fillRect/>
          </a:stretch>
        </p:blipFill>
        <p:spPr>
          <a:xfrm>
            <a:off x="0" y="4336"/>
            <a:ext cx="12192000" cy="6849327"/>
          </a:xfrm>
          <a:prstGeom prst="rect">
            <a:avLst/>
          </a:prstGeom>
        </p:spPr>
      </p:pic>
      <p:sp>
        <p:nvSpPr>
          <p:cNvPr id="6" name="TextBox 5">
            <a:extLst>
              <a:ext uri="{FF2B5EF4-FFF2-40B4-BE49-F238E27FC236}">
                <a16:creationId xmlns:a16="http://schemas.microsoft.com/office/drawing/2014/main" id="{5C5B80BD-0EBF-C341-89D1-5951DDB3D707}"/>
              </a:ext>
            </a:extLst>
          </p:cNvPr>
          <p:cNvSpPr txBox="1"/>
          <p:nvPr/>
        </p:nvSpPr>
        <p:spPr>
          <a:xfrm>
            <a:off x="8589475" y="6345382"/>
            <a:ext cx="3602525" cy="369332"/>
          </a:xfrm>
          <a:prstGeom prst="rect">
            <a:avLst/>
          </a:prstGeom>
          <a:noFill/>
        </p:spPr>
        <p:txBody>
          <a:bodyPr wrap="none" rtlCol="0">
            <a:spAutoFit/>
          </a:bodyPr>
          <a:lstStyle/>
          <a:p>
            <a:r>
              <a:rPr lang="en-US" dirty="0">
                <a:solidFill>
                  <a:schemeClr val="bg1"/>
                </a:solidFill>
              </a:rPr>
              <a:t>Credit: Disney/ Pixar, </a:t>
            </a:r>
            <a:r>
              <a:rPr lang="en-US" i="1" dirty="0">
                <a:solidFill>
                  <a:schemeClr val="bg1"/>
                </a:solidFill>
              </a:rPr>
              <a:t>Toy Story</a:t>
            </a:r>
            <a:r>
              <a:rPr lang="en-US" dirty="0">
                <a:solidFill>
                  <a:schemeClr val="bg1"/>
                </a:solidFill>
              </a:rPr>
              <a:t>. 1995</a:t>
            </a:r>
          </a:p>
        </p:txBody>
      </p:sp>
    </p:spTree>
    <p:extLst>
      <p:ext uri="{BB962C8B-B14F-4D97-AF65-F5344CB8AC3E}">
        <p14:creationId xmlns:p14="http://schemas.microsoft.com/office/powerpoint/2010/main" val="42245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E06E-5EB0-D147-B4AD-3854A8C93842}"/>
              </a:ext>
            </a:extLst>
          </p:cNvPr>
          <p:cNvSpPr>
            <a:spLocks noGrp="1"/>
          </p:cNvSpPr>
          <p:nvPr>
            <p:ph type="title"/>
          </p:nvPr>
        </p:nvSpPr>
        <p:spPr/>
        <p:txBody>
          <a:bodyPr/>
          <a:lstStyle/>
          <a:p>
            <a:r>
              <a:rPr lang="en-US" b="1" dirty="0"/>
              <a:t>How to pick a </a:t>
            </a:r>
            <a:r>
              <a:rPr lang="en-US" b="1" dirty="0">
                <a:solidFill>
                  <a:schemeClr val="accent6">
                    <a:lumMod val="75000"/>
                  </a:schemeClr>
                </a:solidFill>
              </a:rPr>
              <a:t>good reviewer</a:t>
            </a:r>
          </a:p>
        </p:txBody>
      </p:sp>
      <p:sp>
        <p:nvSpPr>
          <p:cNvPr id="3" name="Content Placeholder 2">
            <a:extLst>
              <a:ext uri="{FF2B5EF4-FFF2-40B4-BE49-F238E27FC236}">
                <a16:creationId xmlns:a16="http://schemas.microsoft.com/office/drawing/2014/main" id="{9018D714-8F9D-384D-B2A5-D6EF04BA84A0}"/>
              </a:ext>
            </a:extLst>
          </p:cNvPr>
          <p:cNvSpPr>
            <a:spLocks noGrp="1"/>
          </p:cNvSpPr>
          <p:nvPr>
            <p:ph idx="1"/>
          </p:nvPr>
        </p:nvSpPr>
        <p:spPr/>
        <p:txBody>
          <a:bodyPr/>
          <a:lstStyle/>
          <a:p>
            <a:r>
              <a:rPr lang="en-US" dirty="0"/>
              <a:t>Code review is peer review!</a:t>
            </a:r>
          </a:p>
          <a:p>
            <a:r>
              <a:rPr lang="en-US" dirty="0"/>
              <a:t>Should understand the basic language and tools</a:t>
            </a:r>
          </a:p>
          <a:p>
            <a:r>
              <a:rPr lang="en-US" dirty="0"/>
              <a:t>Sufficient domain knowledge to determine intent of the code</a:t>
            </a:r>
          </a:p>
          <a:p>
            <a:r>
              <a:rPr lang="en-US" dirty="0"/>
              <a:t>Code review requires practice: </a:t>
            </a:r>
            <a:r>
              <a:rPr lang="en-US" dirty="0">
                <a:solidFill>
                  <a:schemeClr val="accent1"/>
                </a:solidFill>
              </a:rPr>
              <a:t>everyone should take turns</a:t>
            </a:r>
          </a:p>
          <a:p>
            <a:endParaRPr lang="en-US" dirty="0"/>
          </a:p>
        </p:txBody>
      </p:sp>
      <p:sp>
        <p:nvSpPr>
          <p:cNvPr id="4" name="Rectangle 3">
            <a:extLst>
              <a:ext uri="{FF2B5EF4-FFF2-40B4-BE49-F238E27FC236}">
                <a16:creationId xmlns:a16="http://schemas.microsoft.com/office/drawing/2014/main" id="{A4D5828D-7F76-9B42-8604-9680B23A7DE7}"/>
              </a:ext>
            </a:extLst>
          </p:cNvPr>
          <p:cNvSpPr/>
          <p:nvPr/>
        </p:nvSpPr>
        <p:spPr>
          <a:xfrm>
            <a:off x="110168" y="6348891"/>
            <a:ext cx="10160000" cy="307777"/>
          </a:xfrm>
          <a:prstGeom prst="rect">
            <a:avLst/>
          </a:prstGeom>
        </p:spPr>
        <p:txBody>
          <a:bodyPr wrap="square">
            <a:spAutoFit/>
          </a:bodyPr>
          <a:lstStyle/>
          <a:p>
            <a:pPr>
              <a:spcBef>
                <a:spcPts val="0"/>
              </a:spcBef>
              <a:spcAft>
                <a:spcPts val="0"/>
              </a:spcAft>
            </a:pPr>
            <a:r>
              <a:rPr lang="en-US" sz="1400" dirty="0" err="1">
                <a:effectLst/>
              </a:rPr>
              <a:t>Petre</a:t>
            </a:r>
            <a:r>
              <a:rPr lang="en-US" sz="1400" dirty="0">
                <a:effectLst/>
              </a:rPr>
              <a:t>, M. &amp; Wilson, G. Code Review For and By Scientists. </a:t>
            </a:r>
            <a:r>
              <a:rPr lang="en-US" sz="1400" i="1" dirty="0">
                <a:effectLst/>
              </a:rPr>
              <a:t>arXiv:1407.5648 [cs]</a:t>
            </a:r>
            <a:r>
              <a:rPr lang="en-US" sz="1400" dirty="0">
                <a:effectLst/>
              </a:rPr>
              <a:t> (2014). (</a:t>
            </a:r>
            <a:r>
              <a:rPr lang="en-US" sz="1400" dirty="0">
                <a:effectLst/>
                <a:hlinkClick r:id="rId2"/>
              </a:rPr>
              <a:t>link</a:t>
            </a:r>
            <a:r>
              <a:rPr lang="en-US" sz="1400" dirty="0">
                <a:effectLst/>
              </a:rPr>
              <a:t>)</a:t>
            </a:r>
          </a:p>
        </p:txBody>
      </p:sp>
    </p:spTree>
    <p:extLst>
      <p:ext uri="{BB962C8B-B14F-4D97-AF65-F5344CB8AC3E}">
        <p14:creationId xmlns:p14="http://schemas.microsoft.com/office/powerpoint/2010/main" val="1349406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out the code review process">
            <a:extLst>
              <a:ext uri="{FF2B5EF4-FFF2-40B4-BE49-F238E27FC236}">
                <a16:creationId xmlns:a16="http://schemas.microsoft.com/office/drawing/2014/main" id="{21CD8F8B-2DBB-D847-8854-D47A52D5761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415668" y="1271139"/>
            <a:ext cx="9529590" cy="4707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EBB7DC-0AD1-4B40-A093-6598937D8214}"/>
              </a:ext>
            </a:extLst>
          </p:cNvPr>
          <p:cNvSpPr/>
          <p:nvPr/>
        </p:nvSpPr>
        <p:spPr>
          <a:xfrm>
            <a:off x="6180463" y="6520142"/>
            <a:ext cx="6011537" cy="255231"/>
          </a:xfrm>
          <a:prstGeom prst="rect">
            <a:avLst/>
          </a:prstGeom>
        </p:spPr>
        <p:txBody>
          <a:bodyPr wrap="square">
            <a:spAutoFit/>
          </a:bodyPr>
          <a:lstStyle/>
          <a:p>
            <a:r>
              <a:rPr lang="en-US" sz="1000" dirty="0"/>
              <a:t>Credit: http://</a:t>
            </a:r>
            <a:r>
              <a:rPr lang="en-US" sz="1000" dirty="0" err="1"/>
              <a:t>help.seapine.com</a:t>
            </a:r>
            <a:r>
              <a:rPr lang="en-US" sz="1000" dirty="0"/>
              <a:t>/surround/2013.2.0/</a:t>
            </a:r>
            <a:r>
              <a:rPr lang="en-US" sz="1000" dirty="0" err="1"/>
              <a:t>scmclient</a:t>
            </a:r>
            <a:r>
              <a:rPr lang="en-US" sz="1000" dirty="0"/>
              <a:t>/Content/</a:t>
            </a:r>
            <a:r>
              <a:rPr lang="en-US" sz="1000" dirty="0" err="1"/>
              <a:t>UserGuide</a:t>
            </a:r>
            <a:r>
              <a:rPr lang="en-US" sz="1000" dirty="0"/>
              <a:t>/</a:t>
            </a:r>
            <a:r>
              <a:rPr lang="en-US" sz="1000" dirty="0" err="1"/>
              <a:t>AboutCodeReviewProcess.htm</a:t>
            </a:r>
            <a:endParaRPr lang="en-US" sz="1000" dirty="0"/>
          </a:p>
        </p:txBody>
      </p:sp>
      <p:sp>
        <p:nvSpPr>
          <p:cNvPr id="6" name="Title 1">
            <a:extLst>
              <a:ext uri="{FF2B5EF4-FFF2-40B4-BE49-F238E27FC236}">
                <a16:creationId xmlns:a16="http://schemas.microsoft.com/office/drawing/2014/main" id="{1304A5B4-BFCF-A64F-ADF2-08500CC579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Code review workflow</a:t>
            </a:r>
            <a:endParaRPr lang="en-US" dirty="0">
              <a:solidFill>
                <a:schemeClr val="accent6">
                  <a:lumMod val="75000"/>
                </a:schemeClr>
              </a:solidFill>
            </a:endParaRPr>
          </a:p>
        </p:txBody>
      </p:sp>
    </p:spTree>
    <p:extLst>
      <p:ext uri="{BB962C8B-B14F-4D97-AF65-F5344CB8AC3E}">
        <p14:creationId xmlns:p14="http://schemas.microsoft.com/office/powerpoint/2010/main" val="413399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32B0-DF02-424D-A64C-42914E614E0F}"/>
              </a:ext>
            </a:extLst>
          </p:cNvPr>
          <p:cNvSpPr>
            <a:spLocks noGrp="1"/>
          </p:cNvSpPr>
          <p:nvPr>
            <p:ph type="title"/>
          </p:nvPr>
        </p:nvSpPr>
        <p:spPr/>
        <p:txBody>
          <a:bodyPr/>
          <a:lstStyle/>
          <a:p>
            <a:r>
              <a:rPr lang="en-US" dirty="0"/>
              <a:t>The role of the </a:t>
            </a:r>
            <a:r>
              <a:rPr lang="en-US" dirty="0">
                <a:solidFill>
                  <a:schemeClr val="accent4"/>
                </a:solidFill>
              </a:rPr>
              <a:t>Reviewer</a:t>
            </a:r>
          </a:p>
        </p:txBody>
      </p:sp>
      <p:sp>
        <p:nvSpPr>
          <p:cNvPr id="3" name="Text Placeholder 2">
            <a:extLst>
              <a:ext uri="{FF2B5EF4-FFF2-40B4-BE49-F238E27FC236}">
                <a16:creationId xmlns:a16="http://schemas.microsoft.com/office/drawing/2014/main" id="{66EADD75-3F39-1140-8D9E-EC0CE806BB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152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701D-28C1-CA46-9201-6479FA82058C}"/>
              </a:ext>
            </a:extLst>
          </p:cNvPr>
          <p:cNvSpPr>
            <a:spLocks noGrp="1"/>
          </p:cNvSpPr>
          <p:nvPr>
            <p:ph type="title"/>
          </p:nvPr>
        </p:nvSpPr>
        <p:spPr/>
        <p:txBody>
          <a:bodyPr/>
          <a:lstStyle/>
          <a:p>
            <a:r>
              <a:rPr lang="en-US" b="1" dirty="0">
                <a:solidFill>
                  <a:schemeClr val="accent6"/>
                </a:solidFill>
              </a:rPr>
              <a:t>Prepare</a:t>
            </a:r>
            <a:r>
              <a:rPr lang="en-US" b="1" dirty="0"/>
              <a:t> before commenting</a:t>
            </a:r>
          </a:p>
        </p:txBody>
      </p:sp>
      <p:sp>
        <p:nvSpPr>
          <p:cNvPr id="3" name="Content Placeholder 2">
            <a:extLst>
              <a:ext uri="{FF2B5EF4-FFF2-40B4-BE49-F238E27FC236}">
                <a16:creationId xmlns:a16="http://schemas.microsoft.com/office/drawing/2014/main" id="{A9981C75-E20F-774C-A173-3087C7B9E12A}"/>
              </a:ext>
            </a:extLst>
          </p:cNvPr>
          <p:cNvSpPr>
            <a:spLocks noGrp="1"/>
          </p:cNvSpPr>
          <p:nvPr>
            <p:ph idx="1"/>
          </p:nvPr>
        </p:nvSpPr>
        <p:spPr/>
        <p:txBody>
          <a:bodyPr/>
          <a:lstStyle/>
          <a:p>
            <a:r>
              <a:rPr lang="en-US" dirty="0"/>
              <a:t>Wait until the code is ready (not “draft” / “work in progress”)</a:t>
            </a:r>
          </a:p>
          <a:p>
            <a:pPr lvl="1"/>
            <a:r>
              <a:rPr lang="en-US" dirty="0"/>
              <a:t>If automated checks fail, send it back</a:t>
            </a:r>
          </a:p>
          <a:p>
            <a:r>
              <a:rPr lang="en-US" dirty="0"/>
              <a:t>Read the pull request description to understand the feature + any required setup</a:t>
            </a:r>
          </a:p>
          <a:p>
            <a:r>
              <a:rPr lang="en-US" dirty="0"/>
              <a:t>Fetch the branch and make sure it runs. </a:t>
            </a:r>
          </a:p>
          <a:p>
            <a:pPr lvl="1"/>
            <a:r>
              <a:rPr lang="en-US" dirty="0"/>
              <a:t>Are the required input files available?</a:t>
            </a:r>
          </a:p>
          <a:p>
            <a:pPr lvl="1"/>
            <a:r>
              <a:rPr lang="en-US" dirty="0"/>
              <a:t>Do docs and build/deployment scripts work as written?</a:t>
            </a:r>
          </a:p>
          <a:p>
            <a:pPr lvl="1"/>
            <a:r>
              <a:rPr lang="en-US" dirty="0"/>
              <a:t>Does the program produce the expected output?</a:t>
            </a:r>
          </a:p>
        </p:txBody>
      </p:sp>
      <p:sp>
        <p:nvSpPr>
          <p:cNvPr id="5" name="Rectangle 4">
            <a:extLst>
              <a:ext uri="{FF2B5EF4-FFF2-40B4-BE49-F238E27FC236}">
                <a16:creationId xmlns:a16="http://schemas.microsoft.com/office/drawing/2014/main" id="{C6A56C3D-B1E2-8849-AB71-4FF53B4AACFC}"/>
              </a:ext>
            </a:extLst>
          </p:cNvPr>
          <p:cNvSpPr/>
          <p:nvPr/>
        </p:nvSpPr>
        <p:spPr>
          <a:xfrm>
            <a:off x="161924" y="6169709"/>
            <a:ext cx="11782425" cy="646331"/>
          </a:xfrm>
          <a:prstGeom prst="rect">
            <a:avLst/>
          </a:prstGeom>
        </p:spPr>
        <p:txBody>
          <a:bodyPr wrap="square">
            <a:spAutoFit/>
          </a:bodyPr>
          <a:lstStyle/>
          <a:p>
            <a:r>
              <a:rPr lang="en-US" b="1" dirty="0"/>
              <a:t>Strategies for reading code:</a:t>
            </a:r>
          </a:p>
          <a:p>
            <a:r>
              <a:rPr lang="en-US" dirty="0">
                <a:hlinkClick r:id="rId2"/>
              </a:rPr>
              <a:t>https://selftaughtcoders.com/how-to-quickly-and-effectively-read-other-peoples-code/</a:t>
            </a:r>
            <a:r>
              <a:rPr lang="en-US" dirty="0"/>
              <a:t> </a:t>
            </a:r>
          </a:p>
        </p:txBody>
      </p:sp>
    </p:spTree>
    <p:extLst>
      <p:ext uri="{BB962C8B-B14F-4D97-AF65-F5344CB8AC3E}">
        <p14:creationId xmlns:p14="http://schemas.microsoft.com/office/powerpoint/2010/main" val="2086612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D798-131D-F044-BF89-81F7660816D4}"/>
              </a:ext>
            </a:extLst>
          </p:cNvPr>
          <p:cNvSpPr>
            <a:spLocks noGrp="1"/>
          </p:cNvSpPr>
          <p:nvPr>
            <p:ph type="title"/>
          </p:nvPr>
        </p:nvSpPr>
        <p:spPr/>
        <p:txBody>
          <a:bodyPr/>
          <a:lstStyle/>
          <a:p>
            <a:r>
              <a:rPr lang="en-US" b="1" dirty="0"/>
              <a:t>Give </a:t>
            </a:r>
            <a:r>
              <a:rPr lang="en-US" b="1" dirty="0">
                <a:solidFill>
                  <a:schemeClr val="accent1"/>
                </a:solidFill>
              </a:rPr>
              <a:t>clear feedback</a:t>
            </a:r>
          </a:p>
        </p:txBody>
      </p:sp>
      <p:sp>
        <p:nvSpPr>
          <p:cNvPr id="3" name="Content Placeholder 2">
            <a:extLst>
              <a:ext uri="{FF2B5EF4-FFF2-40B4-BE49-F238E27FC236}">
                <a16:creationId xmlns:a16="http://schemas.microsoft.com/office/drawing/2014/main" id="{90C922ED-D85A-CD4E-9B35-894C9D4B1F78}"/>
              </a:ext>
            </a:extLst>
          </p:cNvPr>
          <p:cNvSpPr>
            <a:spLocks noGrp="1"/>
          </p:cNvSpPr>
          <p:nvPr>
            <p:ph idx="1"/>
          </p:nvPr>
        </p:nvSpPr>
        <p:spPr/>
        <p:txBody>
          <a:bodyPr>
            <a:normAutofit/>
          </a:bodyPr>
          <a:lstStyle/>
          <a:p>
            <a:r>
              <a:rPr lang="en-US" dirty="0"/>
              <a:t>Make comments targeted and actionable:</a:t>
            </a:r>
          </a:p>
          <a:p>
            <a:pPr lvl="1"/>
            <a:r>
              <a:rPr lang="en-US" dirty="0"/>
              <a:t>Instead of “everything is confusing”, say “what if we tried x?”</a:t>
            </a:r>
          </a:p>
          <a:p>
            <a:pPr lvl="1"/>
            <a:r>
              <a:rPr lang="en-US" dirty="0"/>
              <a:t>Instead of “50 errors reported by tool”, rate impact: which are severe?</a:t>
            </a:r>
          </a:p>
          <a:p>
            <a:r>
              <a:rPr lang="en-US" dirty="0"/>
              <a:t>Suggestions, not mandates</a:t>
            </a:r>
          </a:p>
          <a:p>
            <a:r>
              <a:rPr lang="en-US" dirty="0"/>
              <a:t>Share learning: </a:t>
            </a:r>
          </a:p>
          <a:p>
            <a:pPr lvl="1"/>
            <a:r>
              <a:rPr lang="en-US" dirty="0"/>
              <a:t>Provide references when introducing new concepts</a:t>
            </a:r>
          </a:p>
          <a:p>
            <a:pPr lvl="1"/>
            <a:r>
              <a:rPr lang="en-US" dirty="0"/>
              <a:t>Praise a new or interesting idea</a:t>
            </a:r>
          </a:p>
          <a:p>
            <a:r>
              <a:rPr lang="en-US" dirty="0"/>
              <a:t>Take advantage of review tools like GitHub:</a:t>
            </a:r>
          </a:p>
          <a:p>
            <a:pPr lvl="1"/>
            <a:r>
              <a:rPr lang="en-US" dirty="0"/>
              <a:t>“Suggest change” features make it easy to incorporate small revisions</a:t>
            </a:r>
          </a:p>
        </p:txBody>
      </p:sp>
    </p:spTree>
    <p:extLst>
      <p:ext uri="{BB962C8B-B14F-4D97-AF65-F5344CB8AC3E}">
        <p14:creationId xmlns:p14="http://schemas.microsoft.com/office/powerpoint/2010/main" val="266287262"/>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{5E7E6DE4-BD47-A441-8A37-72291D3303EA}tf16401369</Template>
  <TotalTime>5275</TotalTime>
  <Words>3136</Words>
  <Application>Microsoft Macintosh PowerPoint</Application>
  <PresentationFormat>Widescreen</PresentationFormat>
  <Paragraphs>276</Paragraphs>
  <Slides>34</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CMR10</vt:lpstr>
      <vt:lpstr>Garamond</vt:lpstr>
      <vt:lpstr>Office Theme</vt:lpstr>
      <vt:lpstr>Code Review: Why and How</vt:lpstr>
      <vt:lpstr>Why Code Review: Project Benefits</vt:lpstr>
      <vt:lpstr>Why Code Review: Developer Benefits</vt:lpstr>
      <vt:lpstr>PowerPoint Presentation</vt:lpstr>
      <vt:lpstr>How to pick a good reviewer</vt:lpstr>
      <vt:lpstr>PowerPoint Presentation</vt:lpstr>
      <vt:lpstr>The role of the Reviewer</vt:lpstr>
      <vt:lpstr>Prepare before commenting</vt:lpstr>
      <vt:lpstr>Give clear feedback</vt:lpstr>
      <vt:lpstr>Intermission: Language exercise</vt:lpstr>
      <vt:lpstr>Finalizing a review</vt:lpstr>
      <vt:lpstr>The role of the code author</vt:lpstr>
      <vt:lpstr>Think incrementally</vt:lpstr>
      <vt:lpstr>Preparing code to be reviewed</vt:lpstr>
      <vt:lpstr>PowerPoint Presentation</vt:lpstr>
      <vt:lpstr>Responding to review</vt:lpstr>
      <vt:lpstr>The role of the Team</vt:lpstr>
      <vt:lpstr>Automate the boring stuff</vt:lpstr>
      <vt:lpstr>Identify barriers to automation</vt:lpstr>
      <vt:lpstr>Create shared expectations</vt:lpstr>
      <vt:lpstr>Example checklist: Web Applications</vt:lpstr>
      <vt:lpstr>Different checklists for different audiences</vt:lpstr>
      <vt:lpstr>Making it work</vt:lpstr>
      <vt:lpstr>Challenge: Process/alignment</vt:lpstr>
      <vt:lpstr>Challenge: Communication</vt:lpstr>
      <vt:lpstr>Challenge: Advocacy</vt:lpstr>
      <vt:lpstr>Challenge: Domain</vt:lpstr>
      <vt:lpstr>Demonstration</vt:lpstr>
      <vt:lpstr>Good Code Review is:</vt:lpstr>
      <vt:lpstr>Further reading: Code Review</vt:lpstr>
      <vt:lpstr>Further reading: Software Engineering</vt:lpstr>
      <vt:lpstr>When review fails</vt:lpstr>
      <vt:lpstr>“Just another voice in support of the notion that code review should be focused much more on knowledge transfer and shared good practice (i.e. the learning is bidirectional) than on bug finding. In an environment where most code is written by students, who have a known rate of turnover, it’s a way to guarantee that successor students have an understanding of the code that will become their responsibility and the basis of their research projects. There’s a corollary to this, which is that students can’t be allowed to carry their code too far “out into the wilderness”... Otherwise, you’ll have students who spend the last year or whatever before they graduate grinding out the last... results... and then they leave with no one else ever having looked at 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Review: Why and How</dc:title>
  <dc:creator>Boughton, Andy</dc:creator>
  <cp:lastModifiedBy>Boughton, Andy</cp:lastModifiedBy>
  <cp:revision>161</cp:revision>
  <dcterms:created xsi:type="dcterms:W3CDTF">2020-09-16T19:45:03Z</dcterms:created>
  <dcterms:modified xsi:type="dcterms:W3CDTF">2020-10-06T18:03:22Z</dcterms:modified>
</cp:coreProperties>
</file>